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17" r:id="rId2"/>
    <p:sldId id="298" r:id="rId3"/>
    <p:sldId id="316" r:id="rId4"/>
    <p:sldId id="261" r:id="rId5"/>
    <p:sldId id="256" r:id="rId6"/>
    <p:sldId id="257" r:id="rId7"/>
    <p:sldId id="299" r:id="rId8"/>
    <p:sldId id="297" r:id="rId9"/>
    <p:sldId id="301" r:id="rId10"/>
    <p:sldId id="302" r:id="rId11"/>
    <p:sldId id="303" r:id="rId12"/>
    <p:sldId id="304" r:id="rId13"/>
    <p:sldId id="305" r:id="rId14"/>
    <p:sldId id="262" r:id="rId15"/>
    <p:sldId id="306" r:id="rId16"/>
    <p:sldId id="308" r:id="rId17"/>
    <p:sldId id="309" r:id="rId18"/>
    <p:sldId id="311" r:id="rId19"/>
    <p:sldId id="312" r:id="rId20"/>
    <p:sldId id="310" r:id="rId21"/>
    <p:sldId id="300" r:id="rId22"/>
    <p:sldId id="268" r:id="rId23"/>
    <p:sldId id="291" r:id="rId24"/>
    <p:sldId id="288" r:id="rId25"/>
    <p:sldId id="283" r:id="rId26"/>
    <p:sldId id="313" r:id="rId27"/>
    <p:sldId id="314" r:id="rId28"/>
    <p:sldId id="315" r:id="rId29"/>
    <p:sldId id="286" r:id="rId30"/>
    <p:sldId id="31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背景介绍" id="{24259F71-B71A-4378-8175-09F053E1A37F}">
          <p14:sldIdLst>
            <p14:sldId id="317"/>
            <p14:sldId id="298"/>
            <p14:sldId id="316"/>
            <p14:sldId id="261"/>
            <p14:sldId id="256"/>
            <p14:sldId id="257"/>
          </p14:sldIdLst>
        </p14:section>
        <p14:section name="理论介绍" id="{AAE01547-C267-47A8-9E9D-EAAC6FA3924B}">
          <p14:sldIdLst>
            <p14:sldId id="299"/>
            <p14:sldId id="297"/>
            <p14:sldId id="301"/>
            <p14:sldId id="302"/>
            <p14:sldId id="303"/>
            <p14:sldId id="304"/>
            <p14:sldId id="305"/>
            <p14:sldId id="262"/>
            <p14:sldId id="306"/>
            <p14:sldId id="308"/>
            <p14:sldId id="309"/>
            <p14:sldId id="311"/>
            <p14:sldId id="312"/>
            <p14:sldId id="310"/>
          </p14:sldIdLst>
        </p14:section>
        <p14:section name="实操" id="{5F1DB719-ED01-42C4-942B-073B7C5663A9}">
          <p14:sldIdLst>
            <p14:sldId id="300"/>
            <p14:sldId id="268"/>
            <p14:sldId id="291"/>
            <p14:sldId id="288"/>
            <p14:sldId id="283"/>
            <p14:sldId id="313"/>
            <p14:sldId id="314"/>
            <p14:sldId id="315"/>
          </p14:sldIdLst>
        </p14:section>
        <p14:section name="缺陷计算未来的发展" id="{FE135116-1B1F-4890-BD65-5CB3BA145CB2}">
          <p14:sldIdLst>
            <p14:sldId id="286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098"/>
    <a:srgbClr val="014198"/>
    <a:srgbClr val="C9C9C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150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1B8-F6D2-4975-B8F9-8930B734FDD9}" type="datetimeFigureOut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B6D27-D5D9-4EE1-B706-99C00C9562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39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DB22-EAFB-48D2-825D-5499307A4A03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248612" y="905828"/>
            <a:ext cx="7694776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62000">
                  <a:schemeClr val="tx1"/>
                </a:gs>
                <a:gs pos="49000">
                  <a:schemeClr val="tx1"/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11146971" y="21908"/>
            <a:ext cx="1045029" cy="103632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785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64AE-21A8-45B9-875E-D604A12A4B8D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6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0D99-253C-443B-86AE-253AB7B38B8B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9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D2D95-8F5A-413F-AA19-817C826DBD5F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6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878A-0CDF-4E89-A1BC-54A5E86B03B0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39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05B17-54D1-4105-ACA8-EE1EAF22CEDF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6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93EB3-7FC1-4D8B-8745-29855A33BE3A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29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F26E-1A4A-4ED1-AD42-88775D023A2D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012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7A2B-B3D5-4433-98D2-C9AAB37D0634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08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1461E-374C-4005-80AD-B3A8071942E7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41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60AF-2ECD-45BD-AF47-D7F73F8065D9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4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B7883-38F0-4F5A-9AF5-C1BF9C78B43B}" type="datetime1">
              <a:rPr lang="zh-CN" altLang="en-US" smtClean="0"/>
              <a:t>2023/11/6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1C110-9036-4445-B2CB-057C66BBF5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8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1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1.wmf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88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"/>
            <a:ext cx="12192000" cy="6832601"/>
          </a:xfrm>
          <a:prstGeom prst="rect">
            <a:avLst/>
          </a:prstGeom>
          <a:noFill/>
        </p:spPr>
      </p:pic>
      <p:pic>
        <p:nvPicPr>
          <p:cNvPr id="2" name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272" y="86868"/>
            <a:ext cx="2395728" cy="832104"/>
          </a:xfrm>
          <a:prstGeom prst="rect">
            <a:avLst/>
          </a:prstGeom>
          <a:noFill/>
        </p:spPr>
      </p:pic>
      <p:grpSp>
        <p:nvGrpSpPr>
          <p:cNvPr id="7" name="Group7"/>
          <p:cNvGrpSpPr/>
          <p:nvPr/>
        </p:nvGrpSpPr>
        <p:grpSpPr>
          <a:xfrm>
            <a:off x="5257800" y="3476244"/>
            <a:ext cx="1439799" cy="1438275"/>
            <a:chOff x="5257800" y="3476244"/>
            <a:chExt cx="1439799" cy="1438275"/>
          </a:xfrm>
        </p:grpSpPr>
        <p:pic>
          <p:nvPicPr>
            <p:cNvPr id="8" name="Image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3476244"/>
              <a:ext cx="1439799" cy="1438275"/>
            </a:xfrm>
            <a:prstGeom prst="rect">
              <a:avLst/>
            </a:prstGeom>
            <a:noFill/>
          </p:spPr>
        </p:pic>
        <p:sp>
          <p:nvSpPr>
            <p:cNvPr id="9" name="Path9"/>
            <p:cNvSpPr/>
            <p:nvPr/>
          </p:nvSpPr>
          <p:spPr>
            <a:xfrm>
              <a:off x="5865876" y="3977640"/>
              <a:ext cx="359664" cy="359664"/>
            </a:xfrm>
            <a:custGeom>
              <a:avLst/>
              <a:gdLst/>
              <a:ahLst/>
              <a:cxnLst/>
              <a:rect l="l" t="t" r="r" b="b"/>
              <a:pathLst>
                <a:path w="359664" h="359664">
                  <a:moveTo>
                    <a:pt x="0" y="179832"/>
                  </a:moveTo>
                  <a:cubicBezTo>
                    <a:pt x="0" y="80518"/>
                    <a:pt x="80518" y="0"/>
                    <a:pt x="179832" y="0"/>
                  </a:cubicBezTo>
                  <a:cubicBezTo>
                    <a:pt x="279146" y="0"/>
                    <a:pt x="359664" y="80518"/>
                    <a:pt x="359664" y="179832"/>
                  </a:cubicBezTo>
                  <a:cubicBezTo>
                    <a:pt x="359664" y="279146"/>
                    <a:pt x="279146" y="359664"/>
                    <a:pt x="179832" y="359664"/>
                  </a:cubicBezTo>
                  <a:cubicBezTo>
                    <a:pt x="80518" y="359664"/>
                    <a:pt x="0" y="279146"/>
                    <a:pt x="0" y="179832"/>
                  </a:cubicBezTo>
                  <a:close/>
                </a:path>
              </a:pathLst>
            </a:custGeom>
            <a:solidFill>
              <a:srgbClr val="044098"/>
            </a:solidFill>
            <a:ln w="0" cap="sq">
              <a:solidFill>
                <a:srgbClr val="046EB8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" name="Path10"/>
            <p:cNvSpPr/>
            <p:nvPr/>
          </p:nvSpPr>
          <p:spPr>
            <a:xfrm>
              <a:off x="5969508" y="4107180"/>
              <a:ext cx="147828" cy="126492"/>
            </a:xfrm>
            <a:custGeom>
              <a:avLst/>
              <a:gdLst/>
              <a:ahLst/>
              <a:cxnLst/>
              <a:rect l="l" t="t" r="r" b="b"/>
              <a:pathLst>
                <a:path w="147828" h="126492">
                  <a:moveTo>
                    <a:pt x="147828" y="0"/>
                  </a:moveTo>
                  <a:lnTo>
                    <a:pt x="73914" y="126492"/>
                  </a:lnTo>
                  <a:lnTo>
                    <a:pt x="0" y="0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grpSp>
        <p:nvGrpSpPr>
          <p:cNvPr id="15" name="Group15"/>
          <p:cNvGrpSpPr/>
          <p:nvPr/>
        </p:nvGrpSpPr>
        <p:grpSpPr>
          <a:xfrm>
            <a:off x="8778958" y="-12700"/>
            <a:ext cx="3425742" cy="3330024"/>
            <a:chOff x="8778958" y="-12700"/>
            <a:chExt cx="3425742" cy="3330024"/>
          </a:xfrm>
        </p:grpSpPr>
        <p:sp>
          <p:nvSpPr>
            <p:cNvPr id="16" name="Path16"/>
            <p:cNvSpPr/>
            <p:nvPr/>
          </p:nvSpPr>
          <p:spPr>
            <a:xfrm>
              <a:off x="8810244" y="0"/>
              <a:ext cx="3381756" cy="3287268"/>
            </a:xfrm>
            <a:custGeom>
              <a:avLst/>
              <a:gdLst/>
              <a:ahLst/>
              <a:cxnLst/>
              <a:rect l="l" t="t" r="r" b="b"/>
              <a:pathLst>
                <a:path w="3381756" h="3287268">
                  <a:moveTo>
                    <a:pt x="3381756" y="0"/>
                  </a:moveTo>
                  <a:lnTo>
                    <a:pt x="3381756" y="3287268"/>
                  </a:lnTo>
                  <a:lnTo>
                    <a:pt x="0" y="0"/>
                  </a:lnTo>
                  <a:lnTo>
                    <a:pt x="3381756" y="0"/>
                  </a:lnTo>
                  <a:close/>
                </a:path>
              </a:pathLst>
            </a:custGeom>
            <a:solidFill>
              <a:srgbClr val="3885C6">
                <a:alpha val="100000"/>
              </a:srgbClr>
            </a:solidFill>
            <a:ln w="0" cap="sq">
              <a:solidFill>
                <a:srgbClr val="3885C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" name="Path17"/>
            <p:cNvSpPr/>
            <p:nvPr/>
          </p:nvSpPr>
          <p:spPr>
            <a:xfrm>
              <a:off x="8778958" y="-12700"/>
              <a:ext cx="3425742" cy="3330024"/>
            </a:xfrm>
            <a:custGeom>
              <a:avLst/>
              <a:gdLst/>
              <a:ahLst/>
              <a:cxnLst/>
              <a:rect l="l" t="t" r="r" b="b"/>
              <a:pathLst>
                <a:path w="3425742" h="3330024">
                  <a:moveTo>
                    <a:pt x="3413043" y="12700"/>
                  </a:moveTo>
                  <a:lnTo>
                    <a:pt x="3413043" y="3299968"/>
                  </a:lnTo>
                  <a:lnTo>
                    <a:pt x="31287" y="12700"/>
                  </a:lnTo>
                  <a:lnTo>
                    <a:pt x="3413043" y="12700"/>
                  </a:lnTo>
                  <a:close/>
                </a:path>
              </a:pathLst>
            </a:custGeom>
            <a:solidFill>
              <a:srgbClr val="044098"/>
            </a:solidFill>
            <a:ln w="12700" cap="sq">
              <a:solidFill>
                <a:srgbClr val="3885C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2" name="Text Box22"/>
          <p:cNvSpPr txBox="1"/>
          <p:nvPr/>
        </p:nvSpPr>
        <p:spPr>
          <a:xfrm>
            <a:off x="5473332" y="4823470"/>
            <a:ext cx="1245337" cy="35734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smtClean="0"/>
          </a:p>
          <a:p>
            <a:pPr algn="dist" rtl="0">
              <a:lnSpc>
                <a:spcPts val="2630"/>
              </a:lnSpc>
            </a:pPr>
            <a:r>
              <a:rPr lang="zh-CN" altLang="en-US" sz="2000" b="1" spc="6" smtClean="0">
                <a:solidFill>
                  <a:srgbClr val="3B3838"/>
                </a:solidFill>
                <a:latin typeface="微软雅黑"/>
                <a:ea typeface="微软雅黑"/>
                <a:cs typeface="微软雅黑"/>
              </a:rPr>
              <a:t>陈霆熙</a:t>
            </a:r>
            <a:endParaRPr lang="en-US" altLang="zh-CN" sz="20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9893" y="2777930"/>
            <a:ext cx="6812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smtClean="0">
                <a:latin typeface="黑体" panose="02010609060101010101" pitchFamily="49" charset="-122"/>
                <a:ea typeface="黑体" panose="02010609060101010101" pitchFamily="49" charset="-122"/>
              </a:rPr>
              <a:t>半导体中的缺陷计算</a:t>
            </a:r>
            <a:endParaRPr lang="zh-CN" altLang="en-US" sz="4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5573486" y="1563467"/>
            <a:ext cx="1045029" cy="1036320"/>
          </a:xfrm>
          <a:prstGeom prst="rect">
            <a:avLst/>
          </a:prstGeom>
        </p:spPr>
      </p:pic>
      <p:sp>
        <p:nvSpPr>
          <p:cNvPr id="27" name="直角三角形 26"/>
          <p:cNvSpPr/>
          <p:nvPr/>
        </p:nvSpPr>
        <p:spPr>
          <a:xfrm>
            <a:off x="-6295" y="4233672"/>
            <a:ext cx="2514620" cy="2611628"/>
          </a:xfrm>
          <a:prstGeom prst="rtTriangle">
            <a:avLst/>
          </a:prstGeom>
          <a:solidFill>
            <a:srgbClr val="04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-1510" y="-19993"/>
            <a:ext cx="1977807" cy="2642109"/>
            <a:chOff x="-74662" y="12699"/>
            <a:chExt cx="1977807" cy="2642109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-73152" y="12699"/>
              <a:ext cx="1976297" cy="209042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74662" y="1340284"/>
              <a:ext cx="1403590" cy="1314524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9" name="等腰三角形 38"/>
          <p:cNvSpPr/>
          <p:nvPr/>
        </p:nvSpPr>
        <p:spPr>
          <a:xfrm rot="16200000">
            <a:off x="9538434" y="2786701"/>
            <a:ext cx="3564128" cy="1777802"/>
          </a:xfrm>
          <a:custGeom>
            <a:avLst/>
            <a:gdLst>
              <a:gd name="connsiteX0" fmla="*/ 0 w 3564128"/>
              <a:gd name="connsiteY0" fmla="*/ 1434905 h 1434905"/>
              <a:gd name="connsiteX1" fmla="*/ 1801096 w 3564128"/>
              <a:gd name="connsiteY1" fmla="*/ 0 h 1434905"/>
              <a:gd name="connsiteX2" fmla="*/ 3564128 w 3564128"/>
              <a:gd name="connsiteY2" fmla="*/ 1434905 h 1434905"/>
              <a:gd name="connsiteX3" fmla="*/ 0 w 3564128"/>
              <a:gd name="connsiteY3" fmla="*/ 1434905 h 1434905"/>
              <a:gd name="connsiteX0" fmla="*/ 0 w 3564128"/>
              <a:gd name="connsiteY0" fmla="*/ 1777802 h 1777802"/>
              <a:gd name="connsiteX1" fmla="*/ 1774903 w 3564128"/>
              <a:gd name="connsiteY1" fmla="*/ 0 h 1777802"/>
              <a:gd name="connsiteX2" fmla="*/ 3564128 w 3564128"/>
              <a:gd name="connsiteY2" fmla="*/ 1777802 h 1777802"/>
              <a:gd name="connsiteX3" fmla="*/ 0 w 3564128"/>
              <a:gd name="connsiteY3" fmla="*/ 1777802 h 177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128" h="1777802">
                <a:moveTo>
                  <a:pt x="0" y="1777802"/>
                </a:moveTo>
                <a:lnTo>
                  <a:pt x="1774903" y="0"/>
                </a:lnTo>
                <a:lnTo>
                  <a:pt x="3564128" y="1777802"/>
                </a:lnTo>
                <a:lnTo>
                  <a:pt x="0" y="1777802"/>
                </a:lnTo>
                <a:close/>
              </a:path>
            </a:pathLst>
          </a:cu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3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化学势计算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383B40-6E3E-41B8-9543-4AA4B519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380" y="1555610"/>
            <a:ext cx="8021171" cy="4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化学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势的确定需要通过考虑不同的竞争物种来建立线性规划方程，并进行求解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08554" y="3009900"/>
            <a:ext cx="4408056" cy="2268095"/>
            <a:chOff x="675154" y="3429000"/>
            <a:chExt cx="4408056" cy="2268095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174B7D35-6476-43C2-B243-CA667DDD98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971814"/>
                </p:ext>
              </p:extLst>
            </p:nvPr>
          </p:nvGraphicFramePr>
          <p:xfrm>
            <a:off x="675154" y="3429000"/>
            <a:ext cx="4408056" cy="31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3" name="AxMath" r:id="rId3" imgW="3383280" imgH="239040" progId="Equation.AxMath">
                    <p:embed/>
                  </p:oleObj>
                </mc:Choice>
                <mc:Fallback>
                  <p:oleObj name="AxMath" r:id="rId3" imgW="3383280" imgH="239040" progId="Equation.AxMath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174B7D35-6476-43C2-B243-CA667DDD98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5154" y="3429000"/>
                          <a:ext cx="4408056" cy="3175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13C0017E-DD0E-4DFC-92CD-DCF0E0A710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5878364"/>
                </p:ext>
              </p:extLst>
            </p:nvPr>
          </p:nvGraphicFramePr>
          <p:xfrm>
            <a:off x="686105" y="5379496"/>
            <a:ext cx="2976670" cy="31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4" name="AxMath" r:id="rId5" imgW="2142000" imgH="228240" progId="Equation.AxMath">
                    <p:embed/>
                  </p:oleObj>
                </mc:Choice>
                <mc:Fallback>
                  <p:oleObj name="AxMath" r:id="rId5" imgW="2142000" imgH="228240" progId="Equation.AxMath">
                    <p:embed/>
                    <p:pic>
                      <p:nvPicPr>
                        <p:cNvPr id="5" name="对象 4">
                          <a:extLst>
                            <a:ext uri="{FF2B5EF4-FFF2-40B4-BE49-F238E27FC236}">
                              <a16:creationId xmlns:a16="http://schemas.microsoft.com/office/drawing/2014/main" id="{13C0017E-DD0E-4DFC-92CD-DCF0E0A710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105" y="5379496"/>
                          <a:ext cx="2976670" cy="317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E7AEEB3C-E666-4522-80C8-6ECA6E44BF9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4165588"/>
                </p:ext>
              </p:extLst>
            </p:nvPr>
          </p:nvGraphicFramePr>
          <p:xfrm>
            <a:off x="724436" y="3930588"/>
            <a:ext cx="3684150" cy="31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5" name="AxMath" r:id="rId7" imgW="2830680" imgH="239040" progId="Equation.AxMath">
                    <p:embed/>
                  </p:oleObj>
                </mc:Choice>
                <mc:Fallback>
                  <p:oleObj name="AxMath" r:id="rId7" imgW="2830680" imgH="239040" progId="Equation.AxMath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E7AEEB3C-E666-4522-80C8-6ECA6E44BF9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436" y="3930588"/>
                          <a:ext cx="3684150" cy="3175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5D239D3F-6FC1-49A5-916F-B55F080F9E2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3981307"/>
                </p:ext>
              </p:extLst>
            </p:nvPr>
          </p:nvGraphicFramePr>
          <p:xfrm>
            <a:off x="696443" y="4891999"/>
            <a:ext cx="3430669" cy="317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6" name="AxMath" r:id="rId9" imgW="2543482" imgH="236340" progId="Equation.AxMath">
                    <p:embed/>
                  </p:oleObj>
                </mc:Choice>
                <mc:Fallback>
                  <p:oleObj name="AxMath" r:id="rId9" imgW="2543482" imgH="236340" progId="Equation.AxMat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5D239D3F-6FC1-49A5-916F-B55F080F9E2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443" y="4891999"/>
                          <a:ext cx="3430669" cy="3178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5DC36D94-51B3-4FB7-BD08-EAE4CDD073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0764813"/>
                </p:ext>
              </p:extLst>
            </p:nvPr>
          </p:nvGraphicFramePr>
          <p:xfrm>
            <a:off x="698944" y="4404003"/>
            <a:ext cx="3496815" cy="3178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67" name="AxMath" r:id="rId11" imgW="2687702" imgH="240115" progId="Equation.AxMath">
                    <p:embed/>
                  </p:oleObj>
                </mc:Choice>
                <mc:Fallback>
                  <p:oleObj name="AxMath" r:id="rId11" imgW="2687702" imgH="240115" progId="Equation.AxMat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5DC36D94-51B3-4FB7-BD08-EAE4CDD073A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944" y="4404003"/>
                          <a:ext cx="3496815" cy="3178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77ACB8A-C21D-4078-891F-70F307EC86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95" y="2442468"/>
            <a:ext cx="4112227" cy="322231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12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化学势计算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35" y="1480133"/>
            <a:ext cx="9883580" cy="42215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4382" y="6158984"/>
            <a:ext cx="390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https://github.com/jbuckeridge/cplap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179724" y="25717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跃迁能级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47773" y="1508328"/>
            <a:ext cx="93135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跃迁能级，又称为离化能，与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实验中用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Hall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测量或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DLTS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等方法测得的数值相对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应，定义为：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247773" y="3978783"/>
            <a:ext cx="10163175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实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际的计算中，若选择的体系比较大，则可以直接用上面的公式，因为对足够大的体系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BZ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内的所有的点都折叠到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Gamma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点。</a:t>
            </a:r>
          </a:p>
          <a:p>
            <a:pPr>
              <a:lnSpc>
                <a:spcPct val="150000"/>
              </a:lnSpc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受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计算条件的限制，一般都对小的</a:t>
            </a:r>
            <a:r>
              <a:rPr lang="en-US" altLang="zh-CN">
                <a:latin typeface="Times New Roman" panose="02020603050405020304" pitchFamily="18" charset="0"/>
                <a:ea typeface="微软雅黑" panose="020B0503020204020204" pitchFamily="34" charset="-122"/>
              </a:rPr>
              <a:t>supercell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</a:rPr>
              <a:t>，此时对施受主离化能的计算可以采用更方便的公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式</a:t>
            </a:r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04942" y="2848145"/>
                <a:ext cx="518020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其中，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是</a:t>
                </a:r>
                <a:r>
                  <a: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同一种缺陷的两种不同的带电状态</a:t>
                </a:r>
                <a:endParaRPr lang="en-US" altLang="zh-CN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942" y="2848145"/>
                <a:ext cx="5180201" cy="507831"/>
              </a:xfrm>
              <a:prstGeom prst="rect">
                <a:avLst/>
              </a:prstGeom>
              <a:blipFill>
                <a:blip r:embed="rId2"/>
                <a:stretch>
                  <a:fillRect l="-1059" r="-235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92973" y="2062253"/>
                <a:ext cx="3406053" cy="653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′)=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zh-CN" altLang="en-US" sz="2000" i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73" y="2062253"/>
                <a:ext cx="3406053" cy="653512"/>
              </a:xfrm>
              <a:prstGeom prst="rect">
                <a:avLst/>
              </a:prstGeom>
              <a:blipFill>
                <a:blip r:embed="rId3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67752" y="25717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跃迁能级矫正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448121A-BCC1-40F3-9E78-AF9FE3A3F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31" y="1416011"/>
            <a:ext cx="434452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4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点与芯能级来对跃迁能级进行矫正</a:t>
            </a:r>
            <a:endParaRPr kumimoji="0" lang="zh-CN" altLang="en-US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4233B9-DB24-43C8-8A62-A756485CD34A}"/>
              </a:ext>
            </a:extLst>
          </p:cNvPr>
          <p:cNvSpPr txBox="1"/>
          <p:nvPr/>
        </p:nvSpPr>
        <p:spPr>
          <a:xfrm>
            <a:off x="809331" y="2429256"/>
            <a:ext cx="29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受主缺陷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842B8D-A853-47BE-9CE6-710881CB3433}"/>
              </a:ext>
            </a:extLst>
          </p:cNvPr>
          <p:cNvCxnSpPr>
            <a:cxnSpLocks/>
          </p:cNvCxnSpPr>
          <p:nvPr/>
        </p:nvCxnSpPr>
        <p:spPr>
          <a:xfrm>
            <a:off x="943508" y="2875455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38C4444-F9FE-4295-859A-5A24717A97C6}"/>
              </a:ext>
            </a:extLst>
          </p:cNvPr>
          <p:cNvSpPr txBox="1"/>
          <p:nvPr/>
        </p:nvSpPr>
        <p:spPr>
          <a:xfrm>
            <a:off x="809331" y="3718898"/>
            <a:ext cx="29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施主缺陷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6563359-81FD-4FF7-A566-728EE996B21C}"/>
              </a:ext>
            </a:extLst>
          </p:cNvPr>
          <p:cNvCxnSpPr>
            <a:cxnSpLocks/>
          </p:cNvCxnSpPr>
          <p:nvPr/>
        </p:nvCxnSpPr>
        <p:spPr>
          <a:xfrm>
            <a:off x="943508" y="4180563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852" y="2735283"/>
            <a:ext cx="3444875" cy="31400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/>
          <p:cNvSpPr/>
          <p:nvPr/>
        </p:nvSpPr>
        <p:spPr>
          <a:xfrm>
            <a:off x="9701598" y="5817557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华文新魏" pitchFamily="2" charset="-122"/>
              </a:rPr>
              <a:t>alignment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09331" y="3019099"/>
                <a:ext cx="7629974" cy="562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(0/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𝑑𝑒𝑓𝑒𝑐𝑡</m:t>
                              </m:r>
                            </m:e>
                          </m:d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𝑉𝐵𝑀</m:t>
                              </m:r>
                            </m:sub>
                            <m:sup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h𝑜𝑠𝑡</m:t>
                              </m:r>
                            </m:e>
                          </m:d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h𝑜𝑠𝑡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.0</m:t>
                                  </m:r>
                                </m:e>
                              </m:d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Sup>
                                <m:sSub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1" y="3019099"/>
                <a:ext cx="7629974" cy="562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09331" y="4719467"/>
                <a:ext cx="7500515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𝛤</m:t>
                        </m:r>
                      </m:sup>
                    </m:sSubSup>
                    <m:d>
                      <m:d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h𝑜𝑠𝑡</m:t>
                        </m:r>
                      </m:e>
                    </m:d>
                  </m:oMath>
                </a14:m>
                <a:r>
                  <a:rPr lang="en-US" altLang="zh-CN" sz="1400" b="0" smtClean="0">
                    <a:solidFill>
                      <a:schemeClr val="tx1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0/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zh-CN" altLang="zh-C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sup>
                        </m:sSubSup>
                        <m:d>
                          <m:dPr>
                            <m:ctrlPr>
                              <a:rPr lang="zh-C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zh-CN" alt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𝑑𝑒𝑓𝑒𝑐𝑡</m:t>
                            </m:r>
                          </m:e>
                        </m:d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zh-C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𝐵𝑀</m:t>
                            </m:r>
                          </m:sub>
                          <m:sup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𝛤</m:t>
                            </m:r>
                          </m:sup>
                        </m:sSubSup>
                        <m:d>
                          <m:dPr>
                            <m:ctrlPr>
                              <a:rPr lang="zh-CN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h𝑜𝑠𝑡</m:t>
                            </m:r>
                          </m:e>
                        </m:d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h𝑜𝑠𝑡</m:t>
                        </m:r>
                        <m:r>
                          <a:rPr lang="en-US" altLang="zh-C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zh-CN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.0</m:t>
                                </m:r>
                              </m:e>
                            </m:d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sSubSup>
                              <m:sSubSup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  <m:sup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zh-CN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31" y="4719467"/>
                <a:ext cx="7500515" cy="42633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6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305629"/>
            <a:ext cx="10076733" cy="5130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形成能示例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895600" y="1718971"/>
            <a:ext cx="6595110" cy="4704656"/>
            <a:chOff x="510136" y="1978438"/>
            <a:chExt cx="5804939" cy="414098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136" y="1978438"/>
              <a:ext cx="5804939" cy="4140983"/>
            </a:xfrm>
            <a:prstGeom prst="rect">
              <a:avLst/>
            </a:prstGeom>
          </p:spPr>
        </p:pic>
        <p:cxnSp>
          <p:nvCxnSpPr>
            <p:cNvPr id="14" name="直接箭头连接符 13"/>
            <p:cNvCxnSpPr/>
            <p:nvPr/>
          </p:nvCxnSpPr>
          <p:spPr>
            <a:xfrm>
              <a:off x="4488180" y="3429000"/>
              <a:ext cx="0" cy="136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4617720" y="3429000"/>
              <a:ext cx="0" cy="1363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>
              <a:off x="4960620" y="3429000"/>
              <a:ext cx="0" cy="701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5242560" y="3429000"/>
              <a:ext cx="0" cy="678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4960620" y="4396740"/>
              <a:ext cx="0" cy="396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V="1">
              <a:off x="5242560" y="4396740"/>
              <a:ext cx="0" cy="396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4561766" y="257175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缺陷的复合过程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6199"/>
          <a:stretch/>
        </p:blipFill>
        <p:spPr>
          <a:xfrm>
            <a:off x="1219200" y="1477834"/>
            <a:ext cx="10733914" cy="50606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67752" y="25717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位形坐标模型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7123"/>
          <a:stretch/>
        </p:blipFill>
        <p:spPr>
          <a:xfrm>
            <a:off x="5524" y="1162049"/>
            <a:ext cx="12180952" cy="57145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67752" y="25717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光学转变能级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5778"/>
          <a:stretch/>
        </p:blipFill>
        <p:spPr>
          <a:xfrm>
            <a:off x="-13524" y="1095374"/>
            <a:ext cx="12219047" cy="57431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1766" y="257175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经典马库斯理论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67752" y="25717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费米能级针扎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16686" y="3778181"/>
            <a:ext cx="9040355" cy="2549467"/>
            <a:chOff x="-691346" y="3283899"/>
            <a:chExt cx="8771658" cy="2473692"/>
          </a:xfrm>
        </p:grpSpPr>
        <p:pic>
          <p:nvPicPr>
            <p:cNvPr id="24578" name="Picture 2" descr="Fig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523" y="3283899"/>
              <a:ext cx="6049789" cy="247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Figure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1346" y="3283899"/>
              <a:ext cx="2654598" cy="247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977347" y="1784695"/>
            <a:ext cx="8237307" cy="490455"/>
            <a:chOff x="2179157" y="2106701"/>
            <a:chExt cx="8237307" cy="490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033772" y="2278752"/>
                  <a:ext cx="5382692" cy="318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𝑑𝑜𝑛𝑜𝑟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𝑑𝑜𝑛𝑜𝑟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𝑎𝑐𝑐𝑒𝑝𝑡𝑜𝑟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𝑎𝑐𝑐𝑒𝑝𝑡𝑜𝑟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772" y="2278752"/>
                  <a:ext cx="5382692" cy="318164"/>
                </a:xfrm>
                <a:prstGeom prst="rect">
                  <a:avLst/>
                </a:prstGeom>
                <a:blipFill>
                  <a:blip r:embed="rId4"/>
                  <a:stretch>
                    <a:fillRect l="-566" b="-211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179157" y="2106701"/>
                  <a:ext cx="2292422" cy="490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157" y="2106701"/>
                  <a:ext cx="2292422" cy="4904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2546904" y="2453435"/>
            <a:ext cx="7098192" cy="624340"/>
            <a:chOff x="3099816" y="2962202"/>
            <a:chExt cx="7098192" cy="624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3099816" y="2964192"/>
                  <a:ext cx="3091359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𝑇𝑙𝑛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𝑠𝑖𝑡𝑒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9816" y="2964192"/>
                  <a:ext cx="3091359" cy="6223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589776" y="2962202"/>
                  <a:ext cx="3608232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𝑇𝑙𝑛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𝑠𝑖𝑡𝑒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776" y="2962202"/>
                  <a:ext cx="3608232" cy="6223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11146971" y="21908"/>
            <a:ext cx="1045029" cy="10363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82930" y="32105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14711" y="1795842"/>
            <a:ext cx="299312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半导体及缺陷介绍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缺陷计算相关理论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陷计算实践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缺陷计算的发展</a:t>
            </a:r>
            <a:endParaRPr lang="zh-CN" altLang="en-US" sz="2400" b="1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6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C073384-7988-9956-7335-AC46F5BECBA7}"/>
              </a:ext>
            </a:extLst>
          </p:cNvPr>
          <p:cNvSpPr/>
          <p:nvPr/>
        </p:nvSpPr>
        <p:spPr>
          <a:xfrm>
            <a:off x="377369" y="1202524"/>
            <a:ext cx="140294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2060"/>
                </a:solidFill>
                <a:cs typeface="+mn-ea"/>
                <a:sym typeface="+mn-lt"/>
              </a:rPr>
              <a:t>缺陷浓度</a:t>
            </a:r>
            <a:endParaRPr lang="en-US" altLang="zh-CN" b="1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814469-89E9-987F-C0AE-AE5090C4DD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383" r="37898"/>
          <a:stretch/>
        </p:blipFill>
        <p:spPr>
          <a:xfrm>
            <a:off x="737504" y="1681402"/>
            <a:ext cx="3306162" cy="676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D934EE-31EB-4364-256F-7A3BDF9E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0" y="2357677"/>
            <a:ext cx="2190476" cy="4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B623D8-2843-4F92-AF63-D877C1202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8" t="1741"/>
          <a:stretch/>
        </p:blipFill>
        <p:spPr>
          <a:xfrm>
            <a:off x="705010" y="2797444"/>
            <a:ext cx="2372978" cy="4398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60C66F-00EB-6113-F93D-407BBFE831B2}"/>
              </a:ext>
            </a:extLst>
          </p:cNvPr>
          <p:cNvSpPr/>
          <p:nvPr/>
        </p:nvSpPr>
        <p:spPr>
          <a:xfrm>
            <a:off x="705010" y="5130555"/>
            <a:ext cx="43852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i="1" dirty="0">
                <a:cs typeface="+mn-ea"/>
                <a:sym typeface="+mn-lt"/>
              </a:rPr>
              <a:t>N</a:t>
            </a:r>
            <a:r>
              <a:rPr lang="zh-CN" altLang="en-US" sz="1200" b="1" i="1" baseline="-25000" dirty="0">
                <a:cs typeface="+mn-ea"/>
                <a:sym typeface="+mn-lt"/>
              </a:rPr>
              <a:t>site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zh-CN" altLang="en-US" sz="1200" dirty="0">
                <a:cs typeface="+mn-ea"/>
                <a:sym typeface="+mn-lt"/>
              </a:rPr>
              <a:t>the density of possible sites on the defect form</a:t>
            </a:r>
            <a:endParaRPr lang="en-US" altLang="zh-CN" sz="1200" dirty="0">
              <a:cs typeface="+mn-ea"/>
              <a:sym typeface="+mn-lt"/>
            </a:endParaRPr>
          </a:p>
          <a:p>
            <a:r>
              <a:rPr lang="en-US" altLang="zh-CN" sz="1200" b="1" i="1" dirty="0" err="1">
                <a:cs typeface="+mn-ea"/>
                <a:sym typeface="+mn-lt"/>
              </a:rPr>
              <a:t>g</a:t>
            </a:r>
            <a:r>
              <a:rPr lang="en-US" altLang="zh-CN" sz="1200" b="1" i="1" baseline="-25000" dirty="0" err="1">
                <a:cs typeface="+mn-ea"/>
                <a:sym typeface="+mn-lt"/>
              </a:rPr>
              <a:t>q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zh-CN" altLang="en-US" sz="1200" dirty="0">
                <a:cs typeface="+mn-ea"/>
                <a:sym typeface="+mn-lt"/>
              </a:rPr>
              <a:t>the degeneracy facto</a:t>
            </a:r>
            <a:endParaRPr lang="en-US" altLang="zh-CN" sz="1200" dirty="0">
              <a:cs typeface="+mn-ea"/>
              <a:sym typeface="+mn-lt"/>
            </a:endParaRPr>
          </a:p>
          <a:p>
            <a:r>
              <a:rPr lang="zh-CN" altLang="en-US" sz="1200" b="1" i="1" dirty="0">
                <a:cs typeface="+mn-ea"/>
                <a:sym typeface="+mn-lt"/>
              </a:rPr>
              <a:t>k</a:t>
            </a:r>
            <a:r>
              <a:rPr lang="en-US" altLang="zh-CN" sz="1200" b="1" i="1" baseline="-25000" dirty="0">
                <a:cs typeface="+mn-ea"/>
                <a:sym typeface="+mn-lt"/>
              </a:rPr>
              <a:t>B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zh-CN" altLang="en-US" sz="1200" dirty="0">
                <a:cs typeface="+mn-ea"/>
                <a:sym typeface="+mn-lt"/>
              </a:rPr>
              <a:t>Boltzmann constant</a:t>
            </a:r>
            <a:endParaRPr lang="en-US" altLang="zh-CN" sz="1200" dirty="0">
              <a:cs typeface="+mn-ea"/>
              <a:sym typeface="+mn-lt"/>
            </a:endParaRPr>
          </a:p>
          <a:p>
            <a:r>
              <a:rPr lang="zh-CN" altLang="en-US" sz="1200" b="1" i="1" dirty="0">
                <a:cs typeface="+mn-ea"/>
                <a:sym typeface="+mn-lt"/>
              </a:rPr>
              <a:t>T</a:t>
            </a:r>
            <a:r>
              <a:rPr lang="en-US" altLang="zh-CN" sz="1200" dirty="0">
                <a:cs typeface="+mn-ea"/>
                <a:sym typeface="+mn-lt"/>
              </a:rPr>
              <a:t>: </a:t>
            </a:r>
            <a:r>
              <a:rPr lang="zh-CN" altLang="en-US" sz="1200" dirty="0">
                <a:cs typeface="+mn-ea"/>
                <a:sym typeface="+mn-lt"/>
              </a:rPr>
              <a:t>the temperature</a:t>
            </a:r>
            <a:endParaRPr lang="en-US" altLang="zh-CN" sz="1200" dirty="0">
              <a:cs typeface="+mn-ea"/>
              <a:sym typeface="+mn-lt"/>
            </a:endParaRPr>
          </a:p>
          <a:p>
            <a:r>
              <a:rPr lang="en-US" altLang="zh-CN" sz="1200" b="1" i="1" dirty="0">
                <a:cs typeface="+mn-ea"/>
                <a:sym typeface="+mn-lt"/>
              </a:rPr>
              <a:t>n</a:t>
            </a:r>
            <a:r>
              <a:rPr lang="en-US" altLang="zh-CN" sz="1200" b="1" i="1" baseline="-25000" dirty="0">
                <a:cs typeface="+mn-ea"/>
                <a:sym typeface="+mn-lt"/>
              </a:rPr>
              <a:t>0</a:t>
            </a:r>
            <a:r>
              <a:rPr lang="en-US" altLang="zh-CN" sz="1200" dirty="0">
                <a:cs typeface="+mn-ea"/>
                <a:sym typeface="+mn-lt"/>
              </a:rPr>
              <a:t>: the density of free electron carriers</a:t>
            </a:r>
          </a:p>
          <a:p>
            <a:r>
              <a:rPr lang="en-US" altLang="zh-CN" sz="1200" b="1" i="1" dirty="0">
                <a:cs typeface="+mn-ea"/>
                <a:sym typeface="+mn-lt"/>
              </a:rPr>
              <a:t>p</a:t>
            </a:r>
            <a:r>
              <a:rPr lang="en-US" altLang="zh-CN" sz="1200" b="1" i="1" baseline="-25000" dirty="0">
                <a:cs typeface="+mn-ea"/>
                <a:sym typeface="+mn-lt"/>
              </a:rPr>
              <a:t>0</a:t>
            </a:r>
            <a:r>
              <a:rPr lang="en-US" altLang="zh-CN" sz="1200" dirty="0">
                <a:cs typeface="+mn-ea"/>
                <a:sym typeface="+mn-lt"/>
              </a:rPr>
              <a:t>: the density of free hole carriers</a:t>
            </a:r>
          </a:p>
          <a:p>
            <a:r>
              <a:rPr lang="en-US" altLang="zh-CN" sz="1200" b="1" i="1" dirty="0">
                <a:cs typeface="+mn-ea"/>
                <a:sym typeface="+mn-lt"/>
              </a:rPr>
              <a:t>N</a:t>
            </a:r>
            <a:r>
              <a:rPr lang="en-US" altLang="zh-CN" sz="1200" b="1" i="1" baseline="-25000" dirty="0">
                <a:cs typeface="+mn-ea"/>
                <a:sym typeface="+mn-lt"/>
              </a:rPr>
              <a:t>C</a:t>
            </a:r>
            <a:r>
              <a:rPr lang="en-US" altLang="zh-CN" sz="1200" dirty="0">
                <a:cs typeface="+mn-ea"/>
                <a:sym typeface="+mn-lt"/>
              </a:rPr>
              <a:t>: the effective density of states at the conduction band edges</a:t>
            </a:r>
          </a:p>
          <a:p>
            <a:r>
              <a:rPr lang="en-US" altLang="zh-CN" sz="1200" b="1" i="1" dirty="0">
                <a:cs typeface="+mn-ea"/>
                <a:sym typeface="+mn-lt"/>
              </a:rPr>
              <a:t>N</a:t>
            </a:r>
            <a:r>
              <a:rPr lang="en-US" altLang="zh-CN" sz="1200" b="1" i="1" baseline="-25000" dirty="0">
                <a:cs typeface="+mn-ea"/>
                <a:sym typeface="+mn-lt"/>
              </a:rPr>
              <a:t>V</a:t>
            </a:r>
            <a:r>
              <a:rPr lang="en-US" altLang="zh-CN" sz="1200" dirty="0">
                <a:cs typeface="+mn-ea"/>
                <a:sym typeface="+mn-lt"/>
              </a:rPr>
              <a:t>: the effective density of states at the valence band edges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329AEE-7E00-BF4B-750D-F6F6ABEF0142}"/>
              </a:ext>
            </a:extLst>
          </p:cNvPr>
          <p:cNvSpPr/>
          <p:nvPr/>
        </p:nvSpPr>
        <p:spPr>
          <a:xfrm>
            <a:off x="377369" y="3216776"/>
            <a:ext cx="1362874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2060"/>
                </a:solidFill>
                <a:cs typeface="+mn-ea"/>
                <a:sym typeface="+mn-lt"/>
              </a:rPr>
              <a:t>举例</a:t>
            </a:r>
            <a:r>
              <a:rPr lang="en-US" altLang="zh-CN" b="1" dirty="0">
                <a:solidFill>
                  <a:srgbClr val="002060"/>
                </a:solidFill>
                <a:cs typeface="+mn-ea"/>
                <a:sym typeface="+mn-lt"/>
              </a:rPr>
              <a:t>-</a:t>
            </a:r>
            <a:r>
              <a:rPr lang="en-US" altLang="zh-CN" b="1" dirty="0" err="1">
                <a:solidFill>
                  <a:srgbClr val="002060"/>
                </a:solidFill>
                <a:cs typeface="+mn-ea"/>
                <a:sym typeface="+mn-lt"/>
              </a:rPr>
              <a:t>V</a:t>
            </a:r>
            <a:r>
              <a:rPr lang="en-US" altLang="zh-CN" b="1" baseline="-25000" dirty="0" err="1">
                <a:solidFill>
                  <a:srgbClr val="002060"/>
                </a:solidFill>
                <a:cs typeface="+mn-ea"/>
                <a:sym typeface="+mn-lt"/>
              </a:rPr>
              <a:t>Ta</a:t>
            </a:r>
            <a:endParaRPr lang="en-US" altLang="zh-CN" b="1" baseline="-25000" dirty="0">
              <a:solidFill>
                <a:srgbClr val="002060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973977-7C3F-3362-D820-898F2C8687D3}"/>
              </a:ext>
            </a:extLst>
          </p:cNvPr>
          <p:cNvSpPr txBox="1"/>
          <p:nvPr/>
        </p:nvSpPr>
        <p:spPr>
          <a:xfrm>
            <a:off x="705010" y="3816456"/>
            <a:ext cx="302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cs typeface="+mn-ea"/>
                <a:sym typeface="+mn-lt"/>
              </a:rPr>
              <a:t>N</a:t>
            </a:r>
            <a:r>
              <a:rPr lang="en-US" altLang="zh-CN" i="1" baseline="-25000" dirty="0" err="1">
                <a:cs typeface="+mn-ea"/>
                <a:sym typeface="+mn-lt"/>
              </a:rPr>
              <a:t>site</a:t>
            </a:r>
            <a:r>
              <a:rPr lang="en-US" altLang="zh-CN" dirty="0">
                <a:cs typeface="+mn-ea"/>
                <a:sym typeface="+mn-lt"/>
              </a:rPr>
              <a:t> = 32/(</a:t>
            </a:r>
            <a:r>
              <a:rPr lang="en-US" altLang="zh-CN" dirty="0" err="1">
                <a:cs typeface="+mn-ea"/>
                <a:sym typeface="+mn-lt"/>
              </a:rPr>
              <a:t>Volumn</a:t>
            </a:r>
            <a:r>
              <a:rPr lang="en-US" altLang="zh-CN" baseline="-25000" dirty="0" err="1">
                <a:cs typeface="+mn-ea"/>
                <a:sym typeface="+mn-lt"/>
              </a:rPr>
              <a:t>super</a:t>
            </a:r>
            <a:r>
              <a:rPr lang="en-US" altLang="zh-CN" dirty="0">
                <a:cs typeface="+mn-ea"/>
                <a:sym typeface="+mn-lt"/>
              </a:rPr>
              <a:t>*(E-24))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2FAC4D-8064-0C77-EC0C-E52C8C1C33B9}"/>
              </a:ext>
            </a:extLst>
          </p:cNvPr>
          <p:cNvSpPr txBox="1"/>
          <p:nvPr/>
        </p:nvSpPr>
        <p:spPr>
          <a:xfrm>
            <a:off x="3957257" y="381645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cs typeface="+mn-ea"/>
                <a:sym typeface="+mn-lt"/>
              </a:rPr>
              <a:t>g</a:t>
            </a:r>
            <a:r>
              <a:rPr lang="en-US" altLang="zh-CN" i="1" baseline="-25000" dirty="0" err="1">
                <a:cs typeface="+mn-ea"/>
                <a:sym typeface="+mn-lt"/>
              </a:rPr>
              <a:t>p</a:t>
            </a:r>
            <a:r>
              <a:rPr lang="en-US" altLang="zh-CN" dirty="0">
                <a:cs typeface="+mn-ea"/>
                <a:sym typeface="+mn-lt"/>
              </a:rPr>
              <a:t> = 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FA37A6-9F05-A3CE-92E1-45004474F8AF}"/>
              </a:ext>
            </a:extLst>
          </p:cNvPr>
          <p:cNvSpPr txBox="1"/>
          <p:nvPr/>
        </p:nvSpPr>
        <p:spPr>
          <a:xfrm>
            <a:off x="737504" y="4244434"/>
            <a:ext cx="354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+mn-ea"/>
                <a:sym typeface="+mn-lt"/>
              </a:rPr>
              <a:t>N</a:t>
            </a:r>
            <a:r>
              <a:rPr lang="en-US" altLang="zh-CN" i="1" baseline="-25000" dirty="0">
                <a:cs typeface="+mn-ea"/>
                <a:sym typeface="+mn-lt"/>
              </a:rPr>
              <a:t>C</a:t>
            </a:r>
            <a:r>
              <a:rPr lang="en-US" altLang="zh-CN" dirty="0">
                <a:cs typeface="+mn-ea"/>
                <a:sym typeface="+mn-lt"/>
              </a:rPr>
              <a:t> = ITDOS</a:t>
            </a:r>
            <a:r>
              <a:rPr lang="en-US" altLang="zh-CN" baseline="-25000" dirty="0">
                <a:cs typeface="+mn-ea"/>
                <a:sym typeface="+mn-lt"/>
              </a:rPr>
              <a:t>CB</a:t>
            </a:r>
            <a:r>
              <a:rPr lang="en-US" altLang="zh-CN" dirty="0">
                <a:cs typeface="+mn-ea"/>
                <a:sym typeface="+mn-lt"/>
              </a:rPr>
              <a:t>/ </a:t>
            </a:r>
            <a:r>
              <a:rPr lang="en-US" altLang="zh-CN" dirty="0" err="1">
                <a:cs typeface="+mn-ea"/>
                <a:sym typeface="+mn-lt"/>
              </a:rPr>
              <a:t>Volumn</a:t>
            </a:r>
            <a:r>
              <a:rPr lang="en-US" altLang="zh-CN" baseline="-25000" dirty="0" err="1">
                <a:cs typeface="+mn-ea"/>
                <a:sym typeface="+mn-lt"/>
              </a:rPr>
              <a:t>super</a:t>
            </a:r>
            <a:r>
              <a:rPr lang="en-US" altLang="zh-CN" dirty="0">
                <a:cs typeface="+mn-ea"/>
                <a:sym typeface="+mn-lt"/>
              </a:rPr>
              <a:t>*(E-24))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E30BE8-05D7-C78A-C760-D25218D61667}"/>
              </a:ext>
            </a:extLst>
          </p:cNvPr>
          <p:cNvSpPr txBox="1"/>
          <p:nvPr/>
        </p:nvSpPr>
        <p:spPr>
          <a:xfrm>
            <a:off x="720575" y="4634637"/>
            <a:ext cx="354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cs typeface="+mn-ea"/>
                <a:sym typeface="+mn-lt"/>
              </a:rPr>
              <a:t>N</a:t>
            </a:r>
            <a:r>
              <a:rPr lang="en-US" altLang="zh-CN" i="1" baseline="-25000" dirty="0">
                <a:cs typeface="+mn-ea"/>
                <a:sym typeface="+mn-lt"/>
              </a:rPr>
              <a:t>V</a:t>
            </a:r>
            <a:r>
              <a:rPr lang="en-US" altLang="zh-CN" dirty="0">
                <a:cs typeface="+mn-ea"/>
                <a:sym typeface="+mn-lt"/>
              </a:rPr>
              <a:t> = ITDOS</a:t>
            </a:r>
            <a:r>
              <a:rPr lang="en-US" altLang="zh-CN" baseline="-25000" dirty="0">
                <a:cs typeface="+mn-ea"/>
                <a:sym typeface="+mn-lt"/>
              </a:rPr>
              <a:t>VB</a:t>
            </a:r>
            <a:r>
              <a:rPr lang="en-US" altLang="zh-CN" dirty="0">
                <a:cs typeface="+mn-ea"/>
                <a:sym typeface="+mn-lt"/>
              </a:rPr>
              <a:t>/ </a:t>
            </a:r>
            <a:r>
              <a:rPr lang="en-US" altLang="zh-CN" dirty="0" err="1">
                <a:cs typeface="+mn-ea"/>
                <a:sym typeface="+mn-lt"/>
              </a:rPr>
              <a:t>Volumn</a:t>
            </a:r>
            <a:r>
              <a:rPr lang="en-US" altLang="zh-CN" baseline="-25000" dirty="0" err="1">
                <a:cs typeface="+mn-ea"/>
                <a:sym typeface="+mn-lt"/>
              </a:rPr>
              <a:t>super</a:t>
            </a:r>
            <a:r>
              <a:rPr lang="en-US" altLang="zh-CN" dirty="0">
                <a:cs typeface="+mn-ea"/>
                <a:sym typeface="+mn-lt"/>
              </a:rPr>
              <a:t>*(E-24))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681402"/>
            <a:ext cx="5517725" cy="4529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载流子浓度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11146971" y="21908"/>
            <a:ext cx="1045029" cy="10363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86749" y="321053"/>
            <a:ext cx="4218503" cy="584775"/>
            <a:chOff x="1381125" y="359318"/>
            <a:chExt cx="4218503" cy="584775"/>
          </a:xfrm>
        </p:grpSpPr>
        <p:sp>
          <p:nvSpPr>
            <p:cNvPr id="2" name="文本框 1"/>
            <p:cNvSpPr txBox="1"/>
            <p:nvPr/>
          </p:nvSpPr>
          <p:spPr>
            <a:xfrm>
              <a:off x="1381125" y="359318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第三节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2750" y="359318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solidFill>
                    <a:srgbClr val="0141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缺陷计算实践</a:t>
              </a:r>
              <a:endParaRPr lang="zh-CN" altLang="en-US" sz="32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028520" y="2191256"/>
            <a:ext cx="39164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缺陷结构的搭建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化学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势的计算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能与跃迁能级的计算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5" y="2091096"/>
            <a:ext cx="3697358" cy="2674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61766" y="257175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缺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陷结构的搭建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13" y="2091096"/>
            <a:ext cx="2543122" cy="26758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34" y="2092103"/>
            <a:ext cx="2619342" cy="2674800"/>
          </a:xfrm>
          <a:prstGeom prst="rect">
            <a:avLst/>
          </a:prstGeom>
        </p:spPr>
      </p:pic>
      <p:sp>
        <p:nvSpPr>
          <p:cNvPr id="19" name="虚尾箭头 18"/>
          <p:cNvSpPr/>
          <p:nvPr/>
        </p:nvSpPr>
        <p:spPr>
          <a:xfrm>
            <a:off x="4260014" y="3314196"/>
            <a:ext cx="603504" cy="228600"/>
          </a:xfrm>
          <a:prstGeom prst="striped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虚尾箭头 19"/>
          <p:cNvSpPr/>
          <p:nvPr/>
        </p:nvSpPr>
        <p:spPr>
          <a:xfrm>
            <a:off x="7785032" y="3314700"/>
            <a:ext cx="603504" cy="228600"/>
          </a:xfrm>
          <a:prstGeom prst="striped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5266067" y="4946237"/>
            <a:ext cx="2185214" cy="677109"/>
            <a:chOff x="5413778" y="5425964"/>
            <a:chExt cx="2185214" cy="677109"/>
          </a:xfrm>
        </p:grpSpPr>
        <p:sp>
          <p:nvSpPr>
            <p:cNvPr id="24" name="文本框 23"/>
            <p:cNvSpPr txBox="1"/>
            <p:nvPr/>
          </p:nvSpPr>
          <p:spPr>
            <a:xfrm>
              <a:off x="5674266" y="5425964"/>
              <a:ext cx="177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/>
                <a:t>Material studio</a:t>
              </a:r>
              <a:endParaRPr lang="zh-CN" altLang="en-US" b="1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413778" y="5795296"/>
              <a:ext cx="2185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Build-symmetry-supercell</a:t>
              </a:r>
              <a:endParaRPr lang="zh-CN" altLang="en-US" sz="1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14906" y="4929140"/>
            <a:ext cx="2420856" cy="694206"/>
            <a:chOff x="1114906" y="4929140"/>
            <a:chExt cx="2420856" cy="694206"/>
          </a:xfrm>
        </p:grpSpPr>
        <p:sp>
          <p:nvSpPr>
            <p:cNvPr id="26" name="文本框 25"/>
            <p:cNvSpPr txBox="1"/>
            <p:nvPr/>
          </p:nvSpPr>
          <p:spPr>
            <a:xfrm>
              <a:off x="1966101" y="4929140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/>
                <a:t>VASP</a:t>
              </a:r>
              <a:endParaRPr lang="zh-CN" altLang="en-US" b="1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14906" y="5315569"/>
              <a:ext cx="2420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Relax-cp CONTCAR POSCAR</a:t>
              </a:r>
              <a:endParaRPr lang="zh-CN" altLang="en-US" sz="14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24251" y="5628215"/>
            <a:ext cx="3268844" cy="672240"/>
            <a:chOff x="4871962" y="5430833"/>
            <a:chExt cx="3268844" cy="672240"/>
          </a:xfrm>
        </p:grpSpPr>
        <p:sp>
          <p:nvSpPr>
            <p:cNvPr id="31" name="文本框 30"/>
            <p:cNvSpPr txBox="1"/>
            <p:nvPr/>
          </p:nvSpPr>
          <p:spPr>
            <a:xfrm>
              <a:off x="6092649" y="5430833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/>
                <a:t>VESTA</a:t>
              </a:r>
              <a:endParaRPr lang="zh-CN" altLang="en-US" b="1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871962" y="5795296"/>
              <a:ext cx="3268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Edit-Edit Data-Unit Cell-Transformation</a:t>
              </a:r>
              <a:endParaRPr lang="zh-CN" altLang="en-US" sz="140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88602" y="4946237"/>
            <a:ext cx="1771639" cy="677109"/>
            <a:chOff x="5674266" y="5425964"/>
            <a:chExt cx="1771639" cy="677109"/>
          </a:xfrm>
        </p:grpSpPr>
        <p:sp>
          <p:nvSpPr>
            <p:cNvPr id="34" name="文本框 33"/>
            <p:cNvSpPr txBox="1"/>
            <p:nvPr/>
          </p:nvSpPr>
          <p:spPr>
            <a:xfrm>
              <a:off x="5674266" y="5425964"/>
              <a:ext cx="177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/>
                <a:t>Material studio</a:t>
              </a:r>
              <a:endParaRPr lang="zh-CN" altLang="en-US" b="1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17683" y="5795296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Delete</a:t>
              </a:r>
              <a:endParaRPr lang="zh-CN" altLang="en-US" sz="140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80486" y="5623346"/>
            <a:ext cx="2977097" cy="677108"/>
            <a:chOff x="5033865" y="5430833"/>
            <a:chExt cx="2977097" cy="677108"/>
          </a:xfrm>
        </p:grpSpPr>
        <p:sp>
          <p:nvSpPr>
            <p:cNvPr id="37" name="文本框 36"/>
            <p:cNvSpPr txBox="1"/>
            <p:nvPr/>
          </p:nvSpPr>
          <p:spPr>
            <a:xfrm>
              <a:off x="6092649" y="5430833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smtClean="0"/>
                <a:t>VESTA</a:t>
              </a:r>
              <a:endParaRPr lang="zh-CN" altLang="en-US" b="1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033865" y="5800164"/>
              <a:ext cx="2977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mtClean="0"/>
                <a:t>Edit-Edit Data-Structure Parameters</a:t>
              </a:r>
              <a:endParaRPr lang="zh-CN" altLang="en-US" sz="140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6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61766" y="257175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缺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陷结构的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39015" y="1504276"/>
            <a:ext cx="6167235" cy="646331"/>
            <a:chOff x="939015" y="1504276"/>
            <a:chExt cx="6167235" cy="64633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073384-7988-9956-7335-AC46F5BECBA7}"/>
                </a:ext>
              </a:extLst>
            </p:cNvPr>
            <p:cNvSpPr/>
            <p:nvPr/>
          </p:nvSpPr>
          <p:spPr>
            <a:xfrm>
              <a:off x="939015" y="1504276"/>
              <a:ext cx="20120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smtClean="0">
                  <a:solidFill>
                    <a:srgbClr val="002060"/>
                  </a:solidFill>
                  <a:cs typeface="+mn-ea"/>
                  <a:sym typeface="+mn-lt"/>
                </a:rPr>
                <a:t>原胞的优化</a:t>
              </a:r>
              <a:endParaRPr lang="en-US" altLang="zh-CN" sz="2400" b="1" dirty="0">
                <a:solidFill>
                  <a:srgbClr val="002060"/>
                </a:solidFill>
                <a:cs typeface="+mn-ea"/>
                <a:sym typeface="+mn-lt"/>
              </a:endParaRP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3235886" y="1763433"/>
              <a:ext cx="603504" cy="228600"/>
            </a:xfrm>
            <a:prstGeom prst="striped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58995" y="1693067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优化晶格与原子</a:t>
              </a:r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76187" y="1693067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/>
                <a:t>ISIF = 3</a:t>
              </a:r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39015" y="2584660"/>
            <a:ext cx="6167235" cy="646331"/>
            <a:chOff x="939015" y="3251066"/>
            <a:chExt cx="6167235" cy="64633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C073384-7988-9956-7335-AC46F5BECBA7}"/>
                </a:ext>
              </a:extLst>
            </p:cNvPr>
            <p:cNvSpPr/>
            <p:nvPr/>
          </p:nvSpPr>
          <p:spPr>
            <a:xfrm>
              <a:off x="939015" y="3251066"/>
              <a:ext cx="20120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rgbClr val="002060"/>
                  </a:solidFill>
                  <a:cs typeface="+mn-ea"/>
                  <a:sym typeface="+mn-lt"/>
                </a:rPr>
                <a:t>超胞</a:t>
              </a:r>
              <a:r>
                <a:rPr lang="zh-CN" altLang="en-US" sz="2400" b="1" smtClean="0">
                  <a:solidFill>
                    <a:srgbClr val="002060"/>
                  </a:solidFill>
                  <a:cs typeface="+mn-ea"/>
                  <a:sym typeface="+mn-lt"/>
                </a:rPr>
                <a:t>的优化</a:t>
              </a:r>
              <a:endParaRPr lang="en-US" altLang="zh-CN" sz="2400" b="1" dirty="0">
                <a:solidFill>
                  <a:srgbClr val="002060"/>
                </a:solidFill>
                <a:cs typeface="+mn-ea"/>
                <a:sym typeface="+mn-lt"/>
              </a:endParaRPr>
            </a:p>
          </p:txBody>
        </p:sp>
        <p:sp>
          <p:nvSpPr>
            <p:cNvPr id="20" name="虚尾箭头 19"/>
            <p:cNvSpPr/>
            <p:nvPr/>
          </p:nvSpPr>
          <p:spPr>
            <a:xfrm>
              <a:off x="3235886" y="3510223"/>
              <a:ext cx="603504" cy="228600"/>
            </a:xfrm>
            <a:prstGeom prst="striped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58995" y="343985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优化原子</a:t>
              </a:r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76187" y="3439857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/>
                <a:t>ISIF = 2</a:t>
              </a:r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33120" y="3665044"/>
            <a:ext cx="9294143" cy="646331"/>
            <a:chOff x="939015" y="4997855"/>
            <a:chExt cx="9294143" cy="64633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C073384-7988-9956-7335-AC46F5BECBA7}"/>
                </a:ext>
              </a:extLst>
            </p:cNvPr>
            <p:cNvSpPr/>
            <p:nvPr/>
          </p:nvSpPr>
          <p:spPr>
            <a:xfrm>
              <a:off x="939015" y="4997855"/>
              <a:ext cx="20120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just" fontAlgn="base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smtClean="0">
                  <a:solidFill>
                    <a:srgbClr val="002060"/>
                  </a:solidFill>
                  <a:cs typeface="+mn-ea"/>
                  <a:sym typeface="+mn-lt"/>
                </a:rPr>
                <a:t>缺陷的优化</a:t>
              </a:r>
              <a:endParaRPr lang="en-US" altLang="zh-CN" sz="2400" b="1" dirty="0">
                <a:solidFill>
                  <a:srgbClr val="002060"/>
                </a:solidFill>
                <a:cs typeface="+mn-ea"/>
                <a:sym typeface="+mn-lt"/>
              </a:endParaRPr>
            </a:p>
          </p:txBody>
        </p:sp>
        <p:sp>
          <p:nvSpPr>
            <p:cNvPr id="25" name="虚尾箭头 24"/>
            <p:cNvSpPr/>
            <p:nvPr/>
          </p:nvSpPr>
          <p:spPr>
            <a:xfrm>
              <a:off x="3235886" y="5257012"/>
              <a:ext cx="603504" cy="228600"/>
            </a:xfrm>
            <a:prstGeom prst="striped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258995" y="518664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mtClean="0"/>
                <a:t>优化原子</a:t>
              </a:r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76187" y="5186646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/>
                <a:t>ISIF = 2</a:t>
              </a:r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61859" y="5186646"/>
              <a:ext cx="2871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/>
                <a:t>NELECT = NELECT</a:t>
              </a:r>
              <a:r>
                <a:rPr lang="en-US" altLang="zh-CN" baseline="-25000" smtClean="0"/>
                <a:t>supercell</a:t>
              </a:r>
              <a:r>
                <a:rPr lang="en-US" altLang="zh-CN"/>
                <a:t>±</a:t>
              </a:r>
              <a:r>
                <a:rPr lang="en-US" altLang="zh-CN" smtClean="0"/>
                <a:t>q</a:t>
              </a:r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64233B9-DB24-43C8-8A62-A756485CD34A}"/>
              </a:ext>
            </a:extLst>
          </p:cNvPr>
          <p:cNvSpPr txBox="1"/>
          <p:nvPr/>
        </p:nvSpPr>
        <p:spPr>
          <a:xfrm>
            <a:off x="951408" y="4595386"/>
            <a:ext cx="290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Example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3842B8D-A853-47BE-9CE6-710881CB3433}"/>
              </a:ext>
            </a:extLst>
          </p:cNvPr>
          <p:cNvCxnSpPr>
            <a:cxnSpLocks/>
          </p:cNvCxnSpPr>
          <p:nvPr/>
        </p:nvCxnSpPr>
        <p:spPr>
          <a:xfrm>
            <a:off x="1067297" y="5033053"/>
            <a:ext cx="43688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51408" y="5209178"/>
            <a:ext cx="6957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对</a:t>
            </a:r>
            <a:r>
              <a:rPr lang="zh-CN" altLang="en-US" smtClean="0"/>
              <a:t>于</a:t>
            </a:r>
            <a:r>
              <a:rPr lang="en-US" altLang="zh-CN" smtClean="0"/>
              <a:t>V</a:t>
            </a:r>
            <a:r>
              <a:rPr lang="en-US" altLang="zh-CN" baseline="-25000" smtClean="0"/>
              <a:t>N</a:t>
            </a:r>
            <a:r>
              <a:rPr lang="zh-CN" altLang="en-US" smtClean="0"/>
              <a:t>缺陷，不加电子，</a:t>
            </a:r>
            <a:r>
              <a:rPr lang="en-US" altLang="zh-CN" smtClean="0"/>
              <a:t>grep NELECT OUTCAR</a:t>
            </a:r>
            <a:r>
              <a:rPr lang="zh-CN" altLang="en-US" smtClean="0"/>
              <a:t>，得到</a:t>
            </a:r>
            <a:r>
              <a:rPr lang="en-US" altLang="zh-CN" smtClean="0"/>
              <a:t>NELECT=691</a:t>
            </a:r>
          </a:p>
          <a:p>
            <a:pPr>
              <a:lnSpc>
                <a:spcPct val="150000"/>
              </a:lnSpc>
            </a:pPr>
            <a:r>
              <a:rPr lang="zh-CN" altLang="en-US"/>
              <a:t>考</a:t>
            </a:r>
            <a:r>
              <a:rPr lang="zh-CN" altLang="en-US" smtClean="0"/>
              <a:t>虑</a:t>
            </a:r>
            <a:r>
              <a:rPr lang="en-US" altLang="zh-CN" smtClean="0"/>
              <a:t>q=+1</a:t>
            </a:r>
            <a:r>
              <a:rPr lang="zh-CN" altLang="en-US" smtClean="0"/>
              <a:t>、</a:t>
            </a:r>
            <a:r>
              <a:rPr lang="en-US" altLang="zh-CN" smtClean="0"/>
              <a:t>+2</a:t>
            </a:r>
            <a:r>
              <a:rPr lang="zh-CN" altLang="en-US" smtClean="0"/>
              <a:t>、</a:t>
            </a:r>
            <a:r>
              <a:rPr lang="en-US" altLang="zh-CN" smtClean="0"/>
              <a:t>+3</a:t>
            </a:r>
            <a:r>
              <a:rPr lang="zh-CN" altLang="en-US" smtClean="0"/>
              <a:t>的情况，则</a:t>
            </a:r>
            <a:r>
              <a:rPr lang="en-US" altLang="zh-CN" smtClean="0"/>
              <a:t>NELECT</a:t>
            </a:r>
            <a:r>
              <a:rPr lang="zh-CN" altLang="en-US" smtClean="0"/>
              <a:t>分别为</a:t>
            </a:r>
            <a:r>
              <a:rPr lang="en-US" altLang="zh-CN" smtClean="0"/>
              <a:t>690</a:t>
            </a:r>
            <a:r>
              <a:rPr lang="zh-CN" altLang="en-US" smtClean="0"/>
              <a:t>、</a:t>
            </a:r>
            <a:r>
              <a:rPr lang="en-US" altLang="zh-CN" smtClean="0"/>
              <a:t>689</a:t>
            </a:r>
            <a:r>
              <a:rPr lang="zh-CN" altLang="en-US" smtClean="0"/>
              <a:t>、</a:t>
            </a:r>
            <a:r>
              <a:rPr lang="en-US" altLang="zh-CN" smtClean="0"/>
              <a:t>688</a:t>
            </a: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9E3435F-9A7C-4D73-B988-33C242251272}"/>
              </a:ext>
            </a:extLst>
          </p:cNvPr>
          <p:cNvCxnSpPr>
            <a:cxnSpLocks/>
          </p:cNvCxnSpPr>
          <p:nvPr/>
        </p:nvCxnSpPr>
        <p:spPr>
          <a:xfrm>
            <a:off x="680211" y="1397058"/>
            <a:ext cx="0" cy="339019"/>
          </a:xfrm>
          <a:prstGeom prst="line">
            <a:avLst/>
          </a:prstGeom>
          <a:ln w="25400">
            <a:solidFill>
              <a:srgbClr val="BE1E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56067CF-106B-4789-A871-3C17D57FF6AF}"/>
              </a:ext>
            </a:extLst>
          </p:cNvPr>
          <p:cNvSpPr txBox="1"/>
          <p:nvPr/>
        </p:nvSpPr>
        <p:spPr>
          <a:xfrm>
            <a:off x="675154" y="1313427"/>
            <a:ext cx="243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化学势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11" y="1724961"/>
            <a:ext cx="4220439" cy="351879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75154" y="2287648"/>
            <a:ext cx="4467532" cy="4183786"/>
            <a:chOff x="675154" y="2287648"/>
            <a:chExt cx="4467532" cy="41837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675437" y="2287648"/>
                  <a:ext cx="44672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𝑇𝑎𝑂𝑁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=−6.26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7" y="2287648"/>
                  <a:ext cx="446724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682" r="-546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75437" y="2721735"/>
                  <a:ext cx="38764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=−2.52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7" y="2721735"/>
                  <a:ext cx="387644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43" r="-786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675437" y="3155822"/>
                  <a:ext cx="4087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=−9.43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7" y="3155822"/>
                  <a:ext cx="40872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96" r="-74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75436" y="3589909"/>
                  <a:ext cx="4087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=−9.43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6" y="3589909"/>
                  <a:ext cx="408720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96" r="-74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75436" y="4023996"/>
                  <a:ext cx="36408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𝑇𝑎𝑁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=−2.24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6" y="4023996"/>
                  <a:ext cx="36408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05" r="-838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675155" y="4458083"/>
                  <a:ext cx="4202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=−30.94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55" y="4458083"/>
                  <a:ext cx="42022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71" r="-726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675155" y="4892170"/>
                  <a:ext cx="38440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𝑇𝑎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=−8.09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55" y="4892170"/>
                  <a:ext cx="38440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52" r="-794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75155" y="5326257"/>
                  <a:ext cx="40872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=−9.67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55" y="5326257"/>
                  <a:ext cx="408720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96" r="-74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75154" y="5760344"/>
                  <a:ext cx="4202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=−21.17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𝑒𝑉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54" y="5760344"/>
                  <a:ext cx="420224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71" r="-72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675154" y="6194435"/>
                  <a:ext cx="28300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𝑇𝑎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≤0,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≤0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54" y="6194435"/>
                  <a:ext cx="283000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93" r="-1078" b="-217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26549"/>
              </p:ext>
            </p:extLst>
          </p:nvPr>
        </p:nvGraphicFramePr>
        <p:xfrm>
          <a:off x="7191811" y="5352298"/>
          <a:ext cx="3687572" cy="126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4789">
                  <a:extLst>
                    <a:ext uri="{9D8B030D-6E8A-4147-A177-3AD203B41FA5}">
                      <a16:colId xmlns:a16="http://schemas.microsoft.com/office/drawing/2014/main" val="1696844226"/>
                    </a:ext>
                  </a:extLst>
                </a:gridCol>
                <a:gridCol w="755669">
                  <a:extLst>
                    <a:ext uri="{9D8B030D-6E8A-4147-A177-3AD203B41FA5}">
                      <a16:colId xmlns:a16="http://schemas.microsoft.com/office/drawing/2014/main" val="3841415499"/>
                    </a:ext>
                  </a:extLst>
                </a:gridCol>
                <a:gridCol w="835093">
                  <a:extLst>
                    <a:ext uri="{9D8B030D-6E8A-4147-A177-3AD203B41FA5}">
                      <a16:colId xmlns:a16="http://schemas.microsoft.com/office/drawing/2014/main" val="1325078173"/>
                    </a:ext>
                  </a:extLst>
                </a:gridCol>
                <a:gridCol w="1062021">
                  <a:extLst>
                    <a:ext uri="{9D8B030D-6E8A-4147-A177-3AD203B41FA5}">
                      <a16:colId xmlns:a16="http://schemas.microsoft.com/office/drawing/2014/main" val="1273332499"/>
                    </a:ext>
                  </a:extLst>
                </a:gridCol>
              </a:tblGrid>
              <a:tr h="2527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点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Ta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646647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-3.057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r>
                        <a:rPr lang="en-US" altLang="zh-CN" sz="1100" u="none" strike="noStrike" smtClean="0">
                          <a:effectLst/>
                        </a:rPr>
                        <a:t>3.211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016267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-2.887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r>
                        <a:rPr lang="en-US" altLang="zh-CN" sz="1100" u="none" strike="noStrike" smtClean="0">
                          <a:effectLst/>
                        </a:rPr>
                        <a:t>3.381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977102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-4.027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r>
                        <a:rPr lang="en-US" altLang="zh-CN" sz="1100" u="none" strike="noStrike" smtClean="0">
                          <a:effectLst/>
                        </a:rPr>
                        <a:t>1.460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r>
                        <a:rPr lang="en-US" altLang="zh-CN" sz="1100" u="none" strike="noStrike" smtClean="0">
                          <a:effectLst/>
                        </a:rPr>
                        <a:t>0.781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153013"/>
                  </a:ext>
                </a:extLst>
              </a:tr>
              <a:tr h="25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-4.027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-1.708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-</a:t>
                      </a:r>
                      <a:r>
                        <a:rPr lang="en-US" altLang="zh-CN" sz="1100" u="none" strike="noStrike" smtClean="0">
                          <a:effectLst/>
                        </a:rPr>
                        <a:t>0.532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716204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4767752" y="257175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化学势的计算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69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79724" y="25717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自洽计算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9E3435F-9A7C-4D73-B988-33C242251272}"/>
              </a:ext>
            </a:extLst>
          </p:cNvPr>
          <p:cNvCxnSpPr>
            <a:cxnSpLocks/>
          </p:cNvCxnSpPr>
          <p:nvPr/>
        </p:nvCxnSpPr>
        <p:spPr>
          <a:xfrm>
            <a:off x="680211" y="1397058"/>
            <a:ext cx="0" cy="339019"/>
          </a:xfrm>
          <a:prstGeom prst="line">
            <a:avLst/>
          </a:prstGeom>
          <a:ln w="25400">
            <a:solidFill>
              <a:srgbClr val="BE1E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56067CF-106B-4789-A871-3C17D57FF6AF}"/>
                  </a:ext>
                </a:extLst>
              </p:cNvPr>
              <p:cNvSpPr txBox="1"/>
              <p:nvPr/>
            </p:nvSpPr>
            <p:spPr>
              <a:xfrm>
                <a:off x="675154" y="1313427"/>
                <a:ext cx="5762222" cy="55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zh-CN" sz="2800"/>
                  <a:t>中性条件下的缺陷体系的能</a:t>
                </a:r>
                <a:r>
                  <a:rPr lang="zh-CN" altLang="zh-CN" sz="2800" smtClean="0"/>
                  <a:t>量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56067CF-106B-4789-A871-3C17D57FF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54" y="1313427"/>
                <a:ext cx="5762222" cy="555473"/>
              </a:xfrm>
              <a:prstGeom prst="rect">
                <a:avLst/>
              </a:prstGeom>
              <a:blipFill>
                <a:blip r:embed="rId2"/>
                <a:stretch>
                  <a:fillRect t="-5435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75154" y="2319017"/>
            <a:ext cx="7925568" cy="12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POSCAR</a:t>
            </a:r>
            <a:r>
              <a:rPr lang="zh-CN" altLang="en-US"/>
              <a:t>、</a:t>
            </a:r>
            <a:r>
              <a:rPr lang="en-US" altLang="zh-CN"/>
              <a:t>POTCAR</a:t>
            </a:r>
            <a:r>
              <a:rPr lang="zh-CN" altLang="en-US"/>
              <a:t>、</a:t>
            </a:r>
            <a:r>
              <a:rPr lang="en-US" altLang="zh-CN"/>
              <a:t>INCAR</a:t>
            </a:r>
            <a:r>
              <a:rPr lang="zh-CN" altLang="en-US"/>
              <a:t>与普通的自洽计算一样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cp ../static/IBZKPT KPOINTS </a:t>
            </a:r>
            <a:r>
              <a:rPr lang="zh-CN" altLang="en-US"/>
              <a:t>将普通自洽计算得到的</a:t>
            </a:r>
            <a:r>
              <a:rPr lang="en-US" altLang="zh-CN"/>
              <a:t>IBZKPT</a:t>
            </a:r>
            <a:r>
              <a:rPr lang="zh-CN" altLang="en-US"/>
              <a:t>复制成</a:t>
            </a:r>
            <a:r>
              <a:rPr lang="en-US" altLang="zh-CN"/>
              <a:t>KPOINTS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/>
              <a:t>3</a:t>
            </a:r>
            <a:r>
              <a:rPr lang="zh-CN" altLang="zh-CN"/>
              <a:t>、</a:t>
            </a:r>
            <a:r>
              <a:rPr lang="en-US" altLang="zh-CN"/>
              <a:t>vi KPOINTS </a:t>
            </a:r>
            <a:r>
              <a:rPr lang="zh-CN" altLang="zh-CN"/>
              <a:t>将</a:t>
            </a:r>
            <a:r>
              <a:rPr lang="en-US" altLang="zh-CN"/>
              <a:t>gamma</a:t>
            </a:r>
            <a:r>
              <a:rPr lang="zh-CN" altLang="zh-CN"/>
              <a:t>点加入其第一行，修改上面的数值（</a:t>
            </a:r>
            <a:r>
              <a:rPr lang="en-US" altLang="zh-CN"/>
              <a:t>4+1</a:t>
            </a:r>
            <a:r>
              <a:rPr lang="zh-CN" altLang="zh-CN"/>
              <a:t>）</a:t>
            </a:r>
            <a:endParaRPr lang="en-US" altLang="zh-CN"/>
          </a:p>
        </p:txBody>
      </p:sp>
      <p:pic>
        <p:nvPicPr>
          <p:cNvPr id="21" name="图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53" y="4351908"/>
            <a:ext cx="6598834" cy="1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5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79724" y="257175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自洽计算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388" y="3420208"/>
            <a:ext cx="3619110" cy="554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10" y="4614844"/>
            <a:ext cx="1370035" cy="1465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1841" t="76738"/>
          <a:stretch/>
        </p:blipFill>
        <p:spPr>
          <a:xfrm>
            <a:off x="8367388" y="2162804"/>
            <a:ext cx="3264843" cy="617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1911643"/>
                <a:ext cx="1090170" cy="579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𝜀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𝐷</m:t>
                        </m:r>
                      </m:sub>
                      <m:sup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𝛤</m:t>
                        </m:r>
                      </m:sup>
                    </m:sSubSup>
                    <m:d>
                      <m:d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1911643"/>
                <a:ext cx="1090170" cy="579389"/>
              </a:xfrm>
              <a:prstGeom prst="rect">
                <a:avLst/>
              </a:prstGeom>
              <a:blipFill>
                <a:blip r:embed="rId5"/>
                <a:stretch>
                  <a:fillRect l="-5056"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2427037" y="2055223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中</a:t>
            </a:r>
            <a:r>
              <a:rPr lang="zh-CN" altLang="en-US" sz="1600" smtClean="0"/>
              <a:t>性条件缺</a:t>
            </a:r>
            <a:r>
              <a:rPr lang="zh-CN" altLang="en-US" sz="1600"/>
              <a:t>陷体系</a:t>
            </a:r>
            <a:r>
              <a:rPr lang="zh-CN" altLang="en-US" sz="1600" smtClean="0"/>
              <a:t>的本</a:t>
            </a:r>
            <a:r>
              <a:rPr lang="zh-CN" altLang="en-US" sz="1600"/>
              <a:t>征值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24412" y="2055223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grep TOTEN OUTCAR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2579446"/>
                <a:ext cx="1986634" cy="50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𝐸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(1</m:t>
                    </m:r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𝑠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,</m:t>
                    </m:r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𝑑𝑒𝑓𝑒𝑐𝑡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2579446"/>
                <a:ext cx="1986634" cy="506164"/>
              </a:xfrm>
              <a:prstGeom prst="rect">
                <a:avLst/>
              </a:prstGeom>
              <a:blipFill>
                <a:blip r:embed="rId6"/>
                <a:stretch>
                  <a:fillRect l="-2761" r="-613" b="-1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2427037" y="2744521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/>
              <a:t>中性条件缺</a:t>
            </a:r>
            <a:r>
              <a:rPr lang="zh-CN" altLang="en-US" sz="1600"/>
              <a:t>陷体</a:t>
            </a:r>
            <a:r>
              <a:rPr lang="zh-CN" altLang="en-US" sz="1600" smtClean="0"/>
              <a:t>系原</a:t>
            </a:r>
            <a:r>
              <a:rPr lang="zh-CN" altLang="en-US" sz="1600"/>
              <a:t>子的</a:t>
            </a:r>
            <a:r>
              <a:rPr lang="en-US" altLang="zh-CN" sz="1600"/>
              <a:t>1s</a:t>
            </a:r>
            <a:r>
              <a:rPr lang="zh-CN" altLang="en-US" sz="1600"/>
              <a:t>轨道能量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824412" y="2744521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grep 1s OUTCAR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3174024"/>
                <a:ext cx="1717778" cy="526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𝜀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𝑉𝐵𝑀</m:t>
                        </m:r>
                      </m:sub>
                      <m:sup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𝛤</m:t>
                        </m:r>
                      </m:sup>
                    </m:sSubSup>
                    <m:d>
                      <m:d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h𝑜𝑠𝑡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3174024"/>
                <a:ext cx="1717778" cy="526554"/>
              </a:xfrm>
              <a:prstGeom prst="rect">
                <a:avLst/>
              </a:prstGeom>
              <a:blipFill>
                <a:blip r:embed="rId7"/>
                <a:stretch>
                  <a:fillRect l="-3203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2427037" y="3339099"/>
            <a:ext cx="2654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纯体系的</a:t>
            </a:r>
            <a:r>
              <a:rPr lang="en-US" altLang="zh-CN" sz="1600"/>
              <a:t>VBM</a:t>
            </a:r>
            <a:r>
              <a:rPr lang="zh-CN" altLang="en-US" sz="1600"/>
              <a:t>对应的本征值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824412" y="3339099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more EIGENVAL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3788992"/>
                <a:ext cx="1775935" cy="50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𝐸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(1</m:t>
                    </m:r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𝑠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,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h𝑜𝑠𝑡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3788992"/>
                <a:ext cx="1775935" cy="506164"/>
              </a:xfrm>
              <a:prstGeom prst="rect">
                <a:avLst/>
              </a:prstGeom>
              <a:blipFill>
                <a:blip r:embed="rId8"/>
                <a:stretch>
                  <a:fillRect l="-3093" b="-15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2427037" y="3954067"/>
            <a:ext cx="24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纯体</a:t>
            </a:r>
            <a:r>
              <a:rPr lang="zh-CN" altLang="en-US" sz="1600" smtClean="0"/>
              <a:t>系原</a:t>
            </a:r>
            <a:r>
              <a:rPr lang="zh-CN" altLang="en-US" sz="1600"/>
              <a:t>子的</a:t>
            </a:r>
            <a:r>
              <a:rPr lang="en-US" altLang="zh-CN" sz="1600"/>
              <a:t>1s</a:t>
            </a:r>
            <a:r>
              <a:rPr lang="zh-CN" altLang="en-US" sz="1600"/>
              <a:t>轨道能量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824412" y="3954067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/>
              <a:t>grep 1s OUTCAR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4382839"/>
                <a:ext cx="1258037" cy="50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𝐸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𝛼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,</m:t>
                    </m:r>
                    <m:r>
                      <a:rPr lang="zh-CN" altLang="en-US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𝑞</m:t>
                    </m:r>
                    <m:r>
                      <a:rPr lang="en-US" altLang="zh-CN" sz="2000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4382839"/>
                <a:ext cx="1258037" cy="506164"/>
              </a:xfrm>
              <a:prstGeom prst="rect">
                <a:avLst/>
              </a:prstGeom>
              <a:blipFill>
                <a:blip r:embed="rId9"/>
                <a:stretch>
                  <a:fillRect l="-4369" r="-1456" b="-15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/>
          <p:cNvSpPr txBox="1"/>
          <p:nvPr/>
        </p:nvSpPr>
        <p:spPr>
          <a:xfrm>
            <a:off x="2427037" y="454791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电离的缺陷体系的能量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824412" y="4547914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grep TOTEN OUTCAR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4976686"/>
                <a:ext cx="1258037" cy="50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𝐸</m:t>
                    </m:r>
                    <m:r>
                      <a:rPr lang="en-US" altLang="zh-CN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(</m:t>
                    </m:r>
                    <m:r>
                      <a:rPr lang="zh-CN" alt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𝛼</m:t>
                    </m:r>
                    <m:r>
                      <a:rPr lang="en-US" altLang="zh-CN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+mn-ea"/>
                      </a:rPr>
                      <m:t>.0)</m:t>
                    </m:r>
                  </m:oMath>
                </a14:m>
                <a:endParaRPr lang="en-US" altLang="zh-CN" sz="2000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4976686"/>
                <a:ext cx="1258037" cy="506164"/>
              </a:xfrm>
              <a:prstGeom prst="rect">
                <a:avLst/>
              </a:prstGeom>
              <a:blipFill>
                <a:blip r:embed="rId10"/>
                <a:stretch>
                  <a:fillRect l="-4369" r="-1456" b="-1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2427037" y="5141761"/>
            <a:ext cx="2454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/>
              <a:t>中性条件缺</a:t>
            </a:r>
            <a:r>
              <a:rPr lang="zh-CN" altLang="en-US" sz="1600"/>
              <a:t>陷体系的能量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824412" y="5141761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grep TOTEN OUTCAR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/>
              <p:nvPr/>
            </p:nvSpPr>
            <p:spPr>
              <a:xfrm>
                <a:off x="485573" y="5546816"/>
                <a:ext cx="1087285" cy="5330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sSubSup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𝜀</m:t>
                        </m:r>
                      </m:e>
                      <m:sub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𝐷</m:t>
                        </m:r>
                      </m:sub>
                      <m:sup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lang="zh-CN" altLang="zh-CN" sz="2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</m:ctrlPr>
                      </m:dPr>
                      <m:e>
                        <m:r>
                          <a:rPr lang="en-US" altLang="zh-CN" sz="2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+mn-ea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000" b="1" dirty="0">
                  <a:solidFill>
                    <a:srgbClr val="002060"/>
                  </a:solidFill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7C073384-7988-9956-7335-AC46F5BEC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73" y="5546816"/>
                <a:ext cx="1087285" cy="533095"/>
              </a:xfrm>
              <a:prstGeom prst="rect">
                <a:avLst/>
              </a:prstGeom>
              <a:blipFill>
                <a:blip r:embed="rId11"/>
                <a:stretch>
                  <a:fillRect l="-5056" b="-16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427037" y="5711891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中性条</a:t>
            </a:r>
            <a:r>
              <a:rPr lang="zh-CN" altLang="en-US" sz="1600" smtClean="0"/>
              <a:t>件缺</a:t>
            </a:r>
            <a:r>
              <a:rPr lang="zh-CN" altLang="en-US" sz="1600"/>
              <a:t>陷体系的本征值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824412" y="5711891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more EIGENVAL</a:t>
            </a:r>
            <a:endParaRPr lang="zh-CN" altLang="en-US" sz="16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7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形成能计算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BCE8429-41F4-4E0C-ACA4-5ABBCE41230E}"/>
                  </a:ext>
                </a:extLst>
              </p:cNvPr>
              <p:cNvSpPr txBox="1"/>
              <p:nvPr/>
            </p:nvSpPr>
            <p:spPr>
              <a:xfrm>
                <a:off x="1925320" y="1833995"/>
                <a:ext cx="834136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h𝑜𝑠𝑡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BCE8429-41F4-4E0C-ACA4-5ABBCE412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320" y="1833995"/>
                <a:ext cx="8341360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0403A334-C9CF-4EAD-B472-BF27B19D7835}"/>
              </a:ext>
            </a:extLst>
          </p:cNvPr>
          <p:cNvSpPr txBox="1"/>
          <p:nvPr/>
        </p:nvSpPr>
        <p:spPr>
          <a:xfrm>
            <a:off x="884703" y="13440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对于中性条件下的</a:t>
            </a:r>
            <a:r>
              <a:rPr lang="en-US" altLang="zh-CN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800" baseline="-250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缺陷，可表示成：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84703" y="2776640"/>
            <a:ext cx="8953579" cy="369332"/>
            <a:chOff x="884703" y="2776640"/>
            <a:chExt cx="8953579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403A334-C9CF-4EAD-B472-BF27B19D7835}"/>
                </a:ext>
              </a:extLst>
            </p:cNvPr>
            <p:cNvSpPr txBox="1"/>
            <p:nvPr/>
          </p:nvSpPr>
          <p:spPr>
            <a:xfrm>
              <a:off x="884703" y="277664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smtClean="0">
                  <a:effectLst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通过上述的计算，我们可以得到：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4367831" y="2776640"/>
                  <a:ext cx="204966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altLang="zh-CN"/>
                    <a:t>=-</a:t>
                  </a:r>
                  <a:r>
                    <a:rPr lang="en-US" altLang="zh-CN" smtClean="0"/>
                    <a:t>815.587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7831" y="2776640"/>
                  <a:ext cx="2049664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8197" r="-178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6417495" y="2776640"/>
                  <a:ext cx="20372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h𝑜𝑠𝑡</m:t>
                          </m:r>
                        </m:e>
                      </m:d>
                    </m:oMath>
                  </a14:m>
                  <a:r>
                    <a:rPr lang="en-US" altLang="zh-CN"/>
                    <a:t>=-</a:t>
                  </a:r>
                  <a:r>
                    <a:rPr lang="en-US" altLang="zh-CN" smtClean="0"/>
                    <a:t>826.945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495" y="2776640"/>
                  <a:ext cx="203722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179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8511187" y="2776640"/>
                  <a:ext cx="13270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a14:m>
                  <a:r>
                    <a:rPr lang="en-US" altLang="zh-CN" smtClean="0"/>
                    <a:t>=</a:t>
                  </a:r>
                  <a:r>
                    <a:rPr lang="zh-CN" altLang="en-US"/>
                    <a:t> </a:t>
                  </a:r>
                  <a:r>
                    <a:rPr lang="en-US" altLang="zh-CN"/>
                    <a:t>-</a:t>
                  </a:r>
                  <a:r>
                    <a:rPr lang="en-US" altLang="zh-CN" smtClean="0"/>
                    <a:t>8.317</a:t>
                  </a:r>
                  <a:endParaRPr lang="zh-CN" altLang="en-US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1187" y="2776640"/>
                  <a:ext cx="132709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3211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/>
              <p:nvPr/>
            </p:nvSpPr>
            <p:spPr>
              <a:xfrm>
                <a:off x="884703" y="35977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，如果是在富</a:t>
                </a:r>
                <a:r>
                  <a:rPr lang="en-US" altLang="zh-CN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环境下，则有：</a:t>
                </a:r>
                <a:r>
                  <a:rPr lang="zh-CN" altLang="en-US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=0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" y="3597771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800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/>
              <p:nvPr/>
            </p:nvSpPr>
            <p:spPr>
              <a:xfrm>
                <a:off x="884703" y="4418902"/>
                <a:ext cx="9649186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从而得到富</a:t>
                </a:r>
                <a:r>
                  <a:rPr lang="en-US" altLang="zh-CN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环境下的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的形成能：</a:t>
                </a:r>
                <a:r>
                  <a:rPr lang="zh-CN" altLang="en-US" smtClean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=-815.587-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-826.945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）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+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（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-8.317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）</a:t>
                </a:r>
                <a:r>
                  <a:rPr lang="en-US" altLang="zh-CN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+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0=3.04 eV</a:t>
                </a:r>
                <a:endParaRPr lang="en-US" altLang="zh-CN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" y="4418902"/>
                <a:ext cx="9649186" cy="391582"/>
              </a:xfrm>
              <a:prstGeom prst="rect">
                <a:avLst/>
              </a:prstGeom>
              <a:blipFill>
                <a:blip r:embed="rId7"/>
                <a:stretch>
                  <a:fillRect l="-505" t="-9375"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/>
              <p:nvPr/>
            </p:nvSpPr>
            <p:spPr>
              <a:xfrm>
                <a:off x="884703" y="5262282"/>
                <a:ext cx="96491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这意味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着要想在富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环境下形成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，需要</a:t>
                </a:r>
                <a:r>
                  <a:rPr lang="en-US" altLang="zh-CN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3.04eV</a:t>
                </a:r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的能量。</a:t>
                </a:r>
                <a:endParaRPr lang="en-US" altLang="zh-CN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" y="5262282"/>
                <a:ext cx="9649186" cy="369332"/>
              </a:xfrm>
              <a:prstGeom prst="rect">
                <a:avLst/>
              </a:prstGeom>
              <a:blipFill>
                <a:blip r:embed="rId8"/>
                <a:stretch>
                  <a:fillRect l="-50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电离能计算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03A334-C9CF-4EAD-B472-BF27B19D7835}"/>
              </a:ext>
            </a:extLst>
          </p:cNvPr>
          <p:cNvSpPr txBox="1"/>
          <p:nvPr/>
        </p:nvSpPr>
        <p:spPr>
          <a:xfrm>
            <a:off x="884703" y="13440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</a:t>
            </a:r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条件下的</a:t>
            </a:r>
            <a:r>
              <a:rPr lang="en-US" altLang="zh-CN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1800" baseline="-250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缺陷，可表示成：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62059" y="2024181"/>
                <a:ext cx="7629974" cy="562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(0/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𝑑𝑒𝑓𝑒𝑐𝑡</m:t>
                              </m:r>
                            </m:e>
                          </m:d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𝑉𝐵𝑀</m:t>
                              </m:r>
                            </m:sub>
                            <m:sup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h𝑜𝑠𝑡</m:t>
                              </m:r>
                            </m:e>
                          </m:d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h𝑜𝑠𝑡</m:t>
                          </m:r>
                          <m:r>
                            <a:rPr lang="en-US" altLang="zh-CN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d>
                      <m:r>
                        <a:rPr lang="en-US" altLang="zh-CN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altLang="zh-CN" sz="14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sSubSup>
                                <m:sSub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059" y="2024181"/>
                <a:ext cx="7629974" cy="562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403A334-C9CF-4EAD-B472-BF27B19D7835}"/>
              </a:ext>
            </a:extLst>
          </p:cNvPr>
          <p:cNvSpPr txBox="1"/>
          <p:nvPr/>
        </p:nvSpPr>
        <p:spPr>
          <a:xfrm>
            <a:off x="884703" y="289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通过上述的计算，我们可以得到：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2295" y="3577064"/>
            <a:ext cx="8763229" cy="378966"/>
            <a:chOff x="1222295" y="3202163"/>
            <a:chExt cx="8763229" cy="378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1222295" y="3207822"/>
                  <a:ext cx="1434432" cy="37330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𝛤</m:t>
                          </m:r>
                        </m:sup>
                      </m:sSub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altLang="zh-CN"/>
                    <a:t>=</a:t>
                  </a:r>
                  <a:r>
                    <a:rPr lang="en-US" altLang="zh-CN" smtClean="0"/>
                    <a:t>5.941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295" y="3207822"/>
                  <a:ext cx="1434432" cy="373307"/>
                </a:xfrm>
                <a:prstGeom prst="rect">
                  <a:avLst/>
                </a:prstGeom>
                <a:blipFill>
                  <a:blip r:embed="rId4"/>
                  <a:stretch>
                    <a:fillRect t="-8197" r="-2979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2753718" y="3207822"/>
                  <a:ext cx="259821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𝑑𝑒𝑓𝑒𝑐𝑡</m:t>
                          </m:r>
                        </m:e>
                      </m:d>
                    </m:oMath>
                  </a14:m>
                  <a:r>
                    <a:rPr lang="en-US" altLang="zh-CN"/>
                    <a:t>=-</a:t>
                  </a:r>
                  <a:r>
                    <a:rPr lang="en-US" altLang="zh-CN" smtClean="0"/>
                    <a:t>500.188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718" y="3207822"/>
                  <a:ext cx="259821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r="-117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448921" y="3202163"/>
                  <a:ext cx="2012154" cy="3749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𝑉𝐵𝑀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𝛤</m:t>
                          </m:r>
                        </m:sup>
                      </m:sSub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h𝑜𝑠𝑡</m:t>
                          </m:r>
                        </m:e>
                      </m:d>
                    </m:oMath>
                  </a14:m>
                  <a:r>
                    <a:rPr lang="en-US" altLang="zh-CN"/>
                    <a:t>=</a:t>
                  </a:r>
                  <a:r>
                    <a:rPr lang="en-US" altLang="zh-CN" smtClean="0"/>
                    <a:t>4.546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921" y="3202163"/>
                  <a:ext cx="2012154" cy="374911"/>
                </a:xfrm>
                <a:prstGeom prst="rect">
                  <a:avLst/>
                </a:prstGeom>
                <a:blipFill>
                  <a:blip r:embed="rId6"/>
                  <a:stretch>
                    <a:fillRect t="-8197" r="-151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7558065" y="3202163"/>
                  <a:ext cx="24274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h𝑜𝑠𝑡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/>
                    <a:t>=</a:t>
                  </a:r>
                  <a:r>
                    <a:rPr lang="zh-CN" altLang="en-US"/>
                    <a:t> </a:t>
                  </a:r>
                  <a:r>
                    <a:rPr lang="en-US" altLang="zh-CN"/>
                    <a:t>-</a:t>
                  </a:r>
                  <a:r>
                    <a:rPr lang="en-US" altLang="zh-CN" smtClean="0"/>
                    <a:t>500.131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8065" y="3202163"/>
                  <a:ext cx="242745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000" r="-125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403A334-C9CF-4EAD-B472-BF27B19D7835}"/>
              </a:ext>
            </a:extLst>
          </p:cNvPr>
          <p:cNvSpPr txBox="1"/>
          <p:nvPr/>
        </p:nvSpPr>
        <p:spPr>
          <a:xfrm>
            <a:off x="884703" y="42667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电离出一个电子时，</a:t>
            </a:r>
            <a:r>
              <a:rPr lang="en-US" altLang="zh-CN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q=+1</a:t>
            </a:r>
            <a:r>
              <a:rPr lang="zh-CN" altLang="en-US" sz="1800" smtClean="0"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，则有：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56727" y="4946900"/>
            <a:ext cx="5747057" cy="380425"/>
            <a:chOff x="2656727" y="4206624"/>
            <a:chExt cx="5747057" cy="380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656727" y="4210603"/>
                  <a:ext cx="19445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a14:m>
                  <a:r>
                    <a:rPr lang="en-US" altLang="zh-CN"/>
                    <a:t>=-</a:t>
                  </a:r>
                  <a:r>
                    <a:rPr lang="en-US" altLang="zh-CN" smtClean="0"/>
                    <a:t>822.433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6727" y="4210603"/>
                  <a:ext cx="1944571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197" r="-1881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4815733" y="4213853"/>
                  <a:ext cx="19407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a14:m>
                  <a:r>
                    <a:rPr lang="en-US" altLang="zh-CN" smtClean="0"/>
                    <a:t>=-815.587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5733" y="4213853"/>
                  <a:ext cx="1940788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10000" r="-188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970956" y="4206624"/>
                  <a:ext cx="1432828" cy="3804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altLang="zh-CN"/>
                    <a:t>=</a:t>
                  </a:r>
                  <a:r>
                    <a:rPr lang="en-US" altLang="zh-CN" smtClean="0"/>
                    <a:t>5.949</a:t>
                  </a:r>
                  <a:endParaRPr lang="en-US" altLang="zh-CN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0956" y="4206624"/>
                  <a:ext cx="1432828" cy="380425"/>
                </a:xfrm>
                <a:prstGeom prst="rect">
                  <a:avLst/>
                </a:prstGeom>
                <a:blipFill>
                  <a:blip r:embed="rId10"/>
                  <a:stretch>
                    <a:fillRect t="-4762" r="-2553" b="-238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/>
              <p:nvPr/>
            </p:nvSpPr>
            <p:spPr>
              <a:xfrm>
                <a:off x="884703" y="5638095"/>
                <a:ext cx="33672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计算得到</a:t>
                </a:r>
                <a:r>
                  <a:rPr lang="zh-CN" altLang="en-US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(0/+1)=</m:t>
                    </m:r>
                    <m:r>
                      <m:rPr>
                        <m:nor/>
                      </m:rPr>
                      <a:rPr lang="en-US" altLang="zh-CN"/>
                      <m:t>2.348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V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" y="5638095"/>
                <a:ext cx="3367257" cy="369332"/>
              </a:xfrm>
              <a:prstGeom prst="rect">
                <a:avLst/>
              </a:prstGeom>
              <a:blipFill>
                <a:blip r:embed="rId11"/>
                <a:stretch>
                  <a:fillRect l="-1447" t="-11667" r="-72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696015"/>
              </p:ext>
            </p:extLst>
          </p:nvPr>
        </p:nvGraphicFramePr>
        <p:xfrm>
          <a:off x="9026970" y="3887462"/>
          <a:ext cx="28797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2" name="Graph" r:id="rId12" imgW="2879640" imgH="2879640" progId="Origin95.Graph">
                  <p:embed/>
                </p:oleObj>
              </mc:Choice>
              <mc:Fallback>
                <p:oleObj name="Graph" r:id="rId12" imgW="2879640" imgH="287964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26970" y="3887462"/>
                        <a:ext cx="2879725" cy="287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7971" y="1843659"/>
            <a:ext cx="35830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mtClean="0"/>
              <a:t>缺陷复合体的构建及计算</a:t>
            </a:r>
            <a:endParaRPr lang="en-US" altLang="zh-CN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温</a:t>
            </a:r>
            <a:r>
              <a:rPr lang="zh-CN" altLang="en-US" smtClean="0"/>
              <a:t>度对形成能、电离能的影响</a:t>
            </a:r>
            <a:endParaRPr lang="en-US" altLang="zh-CN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光</a:t>
            </a:r>
            <a:r>
              <a:rPr lang="zh-CN" altLang="en-US" smtClean="0"/>
              <a:t>照对形成能、电离能的影响</a:t>
            </a:r>
            <a:endParaRPr lang="en-US" altLang="zh-CN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非绝</a:t>
            </a:r>
            <a:r>
              <a:rPr lang="zh-CN" altLang="en-US" smtClean="0"/>
              <a:t>热</a:t>
            </a:r>
            <a:r>
              <a:rPr lang="zh-CN" altLang="en-US"/>
              <a:t>载流</a:t>
            </a:r>
            <a:r>
              <a:rPr lang="zh-CN" altLang="en-US" smtClean="0"/>
              <a:t>子动力学</a:t>
            </a:r>
            <a:r>
              <a:rPr lang="zh-CN" altLang="en-US"/>
              <a:t>计算</a:t>
            </a:r>
            <a:endParaRPr lang="en-US" altLang="zh-CN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mtClean="0"/>
              <a:t>应变对形成能、电离能的影响</a:t>
            </a:r>
            <a:endParaRPr lang="en-US" altLang="zh-CN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mtClean="0"/>
              <a:t>半</a:t>
            </a:r>
            <a:r>
              <a:rPr lang="zh-CN" altLang="en-US"/>
              <a:t>导体合金化固溶体中的缺陷</a:t>
            </a:r>
            <a:endParaRPr lang="en-US" altLang="zh-CN"/>
          </a:p>
        </p:txBody>
      </p:sp>
      <p:sp>
        <p:nvSpPr>
          <p:cNvPr id="7" name="AutoShape 2" descr="https://pubs.acs.org/cms/10.1021/acs.jpclett.2c00502/asset/images/large/jz2c00502_0005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https://pubs.acs.org/cms/10.1021/acs.jpclett.2c00502/asset/images/large/jz2c00502_0005.jpe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55780" y="257175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缺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陷计算新的发展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808290" y="1843659"/>
            <a:ext cx="7174541" cy="4315903"/>
            <a:chOff x="4817434" y="1776943"/>
            <a:chExt cx="7174541" cy="4315903"/>
          </a:xfrm>
        </p:grpSpPr>
        <p:grpSp>
          <p:nvGrpSpPr>
            <p:cNvPr id="16" name="组合 15"/>
            <p:cNvGrpSpPr/>
            <p:nvPr/>
          </p:nvGrpSpPr>
          <p:grpSpPr>
            <a:xfrm>
              <a:off x="5026424" y="1961609"/>
              <a:ext cx="6965551" cy="4131237"/>
              <a:chOff x="5026424" y="1961609"/>
              <a:chExt cx="6965551" cy="4131237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5026424" y="1961816"/>
                <a:ext cx="6965551" cy="4131030"/>
                <a:chOff x="5226449" y="1485566"/>
                <a:chExt cx="6965551" cy="4131030"/>
              </a:xfrm>
            </p:grpSpPr>
            <p:pic>
              <p:nvPicPr>
                <p:cNvPr id="6" name="Image15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7534" t="2894" b="8645"/>
                <a:stretch/>
              </p:blipFill>
              <p:spPr>
                <a:xfrm>
                  <a:off x="5226449" y="1485986"/>
                  <a:ext cx="1934833" cy="1838008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270" name="Picture 6" descr="FIG. 3.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958"/>
                <a:stretch/>
              </p:blipFill>
              <p:spPr bwMode="auto">
                <a:xfrm>
                  <a:off x="7311963" y="1485986"/>
                  <a:ext cx="2036762" cy="18355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72" name="Picture 8" descr="Figure 1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998" b="10588"/>
                <a:stretch/>
              </p:blipFill>
              <p:spPr bwMode="auto">
                <a:xfrm>
                  <a:off x="8872849" y="3419969"/>
                  <a:ext cx="3319151" cy="219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37265" y="3419970"/>
                  <a:ext cx="1625146" cy="2196626"/>
                </a:xfrm>
                <a:prstGeom prst="rect">
                  <a:avLst/>
                </a:prstGeom>
              </p:spPr>
            </p:pic>
            <p:pic>
              <p:nvPicPr>
                <p:cNvPr id="11274" name="Picture 10" descr="图 3.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143"/>
                <a:stretch/>
              </p:blipFill>
              <p:spPr bwMode="auto">
                <a:xfrm>
                  <a:off x="6962437" y="3419969"/>
                  <a:ext cx="1711174" cy="2196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2536" t="45449" r="46508" b="15746"/>
                <a:stretch/>
              </p:blipFill>
              <p:spPr>
                <a:xfrm>
                  <a:off x="9588219" y="1485566"/>
                  <a:ext cx="2603781" cy="1836000"/>
                </a:xfrm>
                <a:prstGeom prst="rect">
                  <a:avLst/>
                </a:prstGeom>
              </p:spPr>
            </p:pic>
          </p:grpSp>
          <p:sp>
            <p:nvSpPr>
              <p:cNvPr id="14" name="矩形 13"/>
              <p:cNvSpPr/>
              <p:nvPr/>
            </p:nvSpPr>
            <p:spPr>
              <a:xfrm>
                <a:off x="7107291" y="1961609"/>
                <a:ext cx="341259" cy="1848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7186321" y="3946049"/>
                <a:ext cx="288423" cy="142558"/>
              </a:xfrm>
              <a:prstGeom prst="rect">
                <a:avLst/>
              </a:prstGeom>
              <a:solidFill>
                <a:srgbClr val="C9C9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748521" y="3941111"/>
                <a:ext cx="200217" cy="1832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17434" y="177694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121551" y="177694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345101" y="177694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817434" y="38326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867925" y="3832662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680927" y="383266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11146971" y="21908"/>
            <a:ext cx="1045029" cy="10363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69968" y="321053"/>
            <a:ext cx="5052065" cy="584775"/>
            <a:chOff x="1381125" y="359318"/>
            <a:chExt cx="5052065" cy="584775"/>
          </a:xfrm>
        </p:grpSpPr>
        <p:sp>
          <p:nvSpPr>
            <p:cNvPr id="2" name="文本框 1"/>
            <p:cNvSpPr txBox="1"/>
            <p:nvPr/>
          </p:nvSpPr>
          <p:spPr>
            <a:xfrm>
              <a:off x="1381125" y="359318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第一节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2750" y="359318"/>
              <a:ext cx="3480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solidFill>
                    <a:srgbClr val="0141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半导体及缺陷介绍</a:t>
              </a:r>
              <a:endParaRPr lang="zh-CN" altLang="en-US" sz="32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896423" y="2111753"/>
            <a:ext cx="2685351" cy="2196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半导体材料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体中的缺陷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陷种类</a:t>
            </a:r>
            <a:endParaRPr lang="zh-CN" altLang="en-US" sz="2400" b="1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"/>
            <a:ext cx="12192000" cy="6832601"/>
          </a:xfrm>
          <a:prstGeom prst="rect">
            <a:avLst/>
          </a:prstGeom>
          <a:noFill/>
        </p:spPr>
      </p:pic>
      <p:pic>
        <p:nvPicPr>
          <p:cNvPr id="2" name="Imag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272" y="86868"/>
            <a:ext cx="2395728" cy="832104"/>
          </a:xfrm>
          <a:prstGeom prst="rect">
            <a:avLst/>
          </a:prstGeom>
          <a:noFill/>
        </p:spPr>
      </p:pic>
      <p:grpSp>
        <p:nvGrpSpPr>
          <p:cNvPr id="7" name="Group7"/>
          <p:cNvGrpSpPr/>
          <p:nvPr/>
        </p:nvGrpSpPr>
        <p:grpSpPr>
          <a:xfrm>
            <a:off x="5257800" y="3476244"/>
            <a:ext cx="1439799" cy="1438275"/>
            <a:chOff x="5257800" y="3476244"/>
            <a:chExt cx="1439799" cy="1438275"/>
          </a:xfrm>
        </p:grpSpPr>
        <p:pic>
          <p:nvPicPr>
            <p:cNvPr id="8" name="Image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3476244"/>
              <a:ext cx="1439799" cy="1438275"/>
            </a:xfrm>
            <a:prstGeom prst="rect">
              <a:avLst/>
            </a:prstGeom>
            <a:noFill/>
          </p:spPr>
        </p:pic>
        <p:sp>
          <p:nvSpPr>
            <p:cNvPr id="9" name="Path9"/>
            <p:cNvSpPr/>
            <p:nvPr/>
          </p:nvSpPr>
          <p:spPr>
            <a:xfrm>
              <a:off x="5865876" y="3977640"/>
              <a:ext cx="359664" cy="359664"/>
            </a:xfrm>
            <a:custGeom>
              <a:avLst/>
              <a:gdLst/>
              <a:ahLst/>
              <a:cxnLst/>
              <a:rect l="l" t="t" r="r" b="b"/>
              <a:pathLst>
                <a:path w="359664" h="359664">
                  <a:moveTo>
                    <a:pt x="0" y="179832"/>
                  </a:moveTo>
                  <a:cubicBezTo>
                    <a:pt x="0" y="80518"/>
                    <a:pt x="80518" y="0"/>
                    <a:pt x="179832" y="0"/>
                  </a:cubicBezTo>
                  <a:cubicBezTo>
                    <a:pt x="279146" y="0"/>
                    <a:pt x="359664" y="80518"/>
                    <a:pt x="359664" y="179832"/>
                  </a:cubicBezTo>
                  <a:cubicBezTo>
                    <a:pt x="359664" y="279146"/>
                    <a:pt x="279146" y="359664"/>
                    <a:pt x="179832" y="359664"/>
                  </a:cubicBezTo>
                  <a:cubicBezTo>
                    <a:pt x="80518" y="359664"/>
                    <a:pt x="0" y="279146"/>
                    <a:pt x="0" y="179832"/>
                  </a:cubicBezTo>
                  <a:close/>
                </a:path>
              </a:pathLst>
            </a:custGeom>
            <a:solidFill>
              <a:srgbClr val="044098"/>
            </a:solidFill>
            <a:ln w="0" cap="sq">
              <a:solidFill>
                <a:srgbClr val="046EB8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" name="Path10"/>
            <p:cNvSpPr/>
            <p:nvPr/>
          </p:nvSpPr>
          <p:spPr>
            <a:xfrm>
              <a:off x="5969508" y="4107180"/>
              <a:ext cx="147828" cy="126492"/>
            </a:xfrm>
            <a:custGeom>
              <a:avLst/>
              <a:gdLst/>
              <a:ahLst/>
              <a:cxnLst/>
              <a:rect l="l" t="t" r="r" b="b"/>
              <a:pathLst>
                <a:path w="147828" h="126492">
                  <a:moveTo>
                    <a:pt x="147828" y="0"/>
                  </a:moveTo>
                  <a:lnTo>
                    <a:pt x="73914" y="126492"/>
                  </a:lnTo>
                  <a:lnTo>
                    <a:pt x="0" y="0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grpSp>
        <p:nvGrpSpPr>
          <p:cNvPr id="15" name="Group15"/>
          <p:cNvGrpSpPr/>
          <p:nvPr/>
        </p:nvGrpSpPr>
        <p:grpSpPr>
          <a:xfrm>
            <a:off x="8778958" y="-12700"/>
            <a:ext cx="3425742" cy="3330024"/>
            <a:chOff x="8778958" y="-12700"/>
            <a:chExt cx="3425742" cy="3330024"/>
          </a:xfrm>
        </p:grpSpPr>
        <p:sp>
          <p:nvSpPr>
            <p:cNvPr id="16" name="Path16"/>
            <p:cNvSpPr/>
            <p:nvPr/>
          </p:nvSpPr>
          <p:spPr>
            <a:xfrm>
              <a:off x="8810244" y="0"/>
              <a:ext cx="3381756" cy="3287268"/>
            </a:xfrm>
            <a:custGeom>
              <a:avLst/>
              <a:gdLst/>
              <a:ahLst/>
              <a:cxnLst/>
              <a:rect l="l" t="t" r="r" b="b"/>
              <a:pathLst>
                <a:path w="3381756" h="3287268">
                  <a:moveTo>
                    <a:pt x="3381756" y="0"/>
                  </a:moveTo>
                  <a:lnTo>
                    <a:pt x="3381756" y="3287268"/>
                  </a:lnTo>
                  <a:lnTo>
                    <a:pt x="0" y="0"/>
                  </a:lnTo>
                  <a:lnTo>
                    <a:pt x="3381756" y="0"/>
                  </a:lnTo>
                  <a:close/>
                </a:path>
              </a:pathLst>
            </a:custGeom>
            <a:solidFill>
              <a:srgbClr val="3885C6">
                <a:alpha val="100000"/>
              </a:srgbClr>
            </a:solidFill>
            <a:ln w="0" cap="sq">
              <a:solidFill>
                <a:srgbClr val="3885C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" name="Path17"/>
            <p:cNvSpPr/>
            <p:nvPr/>
          </p:nvSpPr>
          <p:spPr>
            <a:xfrm>
              <a:off x="8778958" y="-12700"/>
              <a:ext cx="3425742" cy="3330024"/>
            </a:xfrm>
            <a:custGeom>
              <a:avLst/>
              <a:gdLst/>
              <a:ahLst/>
              <a:cxnLst/>
              <a:rect l="l" t="t" r="r" b="b"/>
              <a:pathLst>
                <a:path w="3425742" h="3330024">
                  <a:moveTo>
                    <a:pt x="3413043" y="12700"/>
                  </a:moveTo>
                  <a:lnTo>
                    <a:pt x="3413043" y="3299968"/>
                  </a:lnTo>
                  <a:lnTo>
                    <a:pt x="31287" y="12700"/>
                  </a:lnTo>
                  <a:lnTo>
                    <a:pt x="3413043" y="12700"/>
                  </a:lnTo>
                  <a:close/>
                </a:path>
              </a:pathLst>
            </a:custGeom>
            <a:solidFill>
              <a:srgbClr val="044098"/>
            </a:solidFill>
            <a:ln w="12700" cap="sq">
              <a:solidFill>
                <a:srgbClr val="3885C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2" name="Text Box22"/>
          <p:cNvSpPr txBox="1"/>
          <p:nvPr/>
        </p:nvSpPr>
        <p:spPr>
          <a:xfrm>
            <a:off x="5473332" y="4823470"/>
            <a:ext cx="1245337" cy="35734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smtClean="0"/>
          </a:p>
          <a:p>
            <a:pPr algn="dist" rtl="0">
              <a:lnSpc>
                <a:spcPts val="2630"/>
              </a:lnSpc>
            </a:pPr>
            <a:r>
              <a:rPr lang="zh-CN" altLang="en-US" sz="2000" b="1" spc="6" smtClean="0">
                <a:solidFill>
                  <a:srgbClr val="3B3838"/>
                </a:solidFill>
                <a:latin typeface="微软雅黑"/>
                <a:ea typeface="微软雅黑"/>
                <a:cs typeface="微软雅黑"/>
              </a:rPr>
              <a:t>陈霆熙</a:t>
            </a:r>
            <a:endParaRPr lang="en-US" altLang="zh-CN" sz="20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12134" y="2777930"/>
            <a:ext cx="1167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smtClean="0">
                <a:latin typeface="黑体" panose="02010609060101010101" pitchFamily="49" charset="-122"/>
                <a:ea typeface="黑体" panose="02010609060101010101" pitchFamily="49" charset="-122"/>
              </a:rPr>
              <a:t>END</a:t>
            </a:r>
            <a:endParaRPr lang="zh-CN" altLang="en-US" sz="4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5573486" y="1563467"/>
            <a:ext cx="1045029" cy="1036320"/>
          </a:xfrm>
          <a:prstGeom prst="rect">
            <a:avLst/>
          </a:prstGeom>
        </p:spPr>
      </p:pic>
      <p:sp>
        <p:nvSpPr>
          <p:cNvPr id="27" name="直角三角形 26"/>
          <p:cNvSpPr/>
          <p:nvPr/>
        </p:nvSpPr>
        <p:spPr>
          <a:xfrm>
            <a:off x="-6295" y="4233672"/>
            <a:ext cx="2514620" cy="2611628"/>
          </a:xfrm>
          <a:prstGeom prst="rtTriangle">
            <a:avLst/>
          </a:prstGeom>
          <a:solidFill>
            <a:srgbClr val="04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-1510" y="-19993"/>
            <a:ext cx="1977807" cy="2642109"/>
            <a:chOff x="-74662" y="12699"/>
            <a:chExt cx="1977807" cy="2642109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-73152" y="12699"/>
              <a:ext cx="1976297" cy="2090421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-74662" y="1340284"/>
              <a:ext cx="1403590" cy="1314524"/>
            </a:xfrm>
            <a:prstGeom prst="line">
              <a:avLst/>
            </a:prstGeom>
            <a:ln w="1905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9" name="等腰三角形 38"/>
          <p:cNvSpPr/>
          <p:nvPr/>
        </p:nvSpPr>
        <p:spPr>
          <a:xfrm rot="16200000">
            <a:off x="9538434" y="2786701"/>
            <a:ext cx="3564128" cy="1777802"/>
          </a:xfrm>
          <a:custGeom>
            <a:avLst/>
            <a:gdLst>
              <a:gd name="connsiteX0" fmla="*/ 0 w 3564128"/>
              <a:gd name="connsiteY0" fmla="*/ 1434905 h 1434905"/>
              <a:gd name="connsiteX1" fmla="*/ 1801096 w 3564128"/>
              <a:gd name="connsiteY1" fmla="*/ 0 h 1434905"/>
              <a:gd name="connsiteX2" fmla="*/ 3564128 w 3564128"/>
              <a:gd name="connsiteY2" fmla="*/ 1434905 h 1434905"/>
              <a:gd name="connsiteX3" fmla="*/ 0 w 3564128"/>
              <a:gd name="connsiteY3" fmla="*/ 1434905 h 1434905"/>
              <a:gd name="connsiteX0" fmla="*/ 0 w 3564128"/>
              <a:gd name="connsiteY0" fmla="*/ 1777802 h 1777802"/>
              <a:gd name="connsiteX1" fmla="*/ 1774903 w 3564128"/>
              <a:gd name="connsiteY1" fmla="*/ 0 h 1777802"/>
              <a:gd name="connsiteX2" fmla="*/ 3564128 w 3564128"/>
              <a:gd name="connsiteY2" fmla="*/ 1777802 h 1777802"/>
              <a:gd name="connsiteX3" fmla="*/ 0 w 3564128"/>
              <a:gd name="connsiteY3" fmla="*/ 1777802 h 177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4128" h="1777802">
                <a:moveTo>
                  <a:pt x="0" y="1777802"/>
                </a:moveTo>
                <a:lnTo>
                  <a:pt x="1774903" y="0"/>
                </a:lnTo>
                <a:lnTo>
                  <a:pt x="3564128" y="1777802"/>
                </a:lnTo>
                <a:lnTo>
                  <a:pt x="0" y="1777802"/>
                </a:lnTo>
                <a:close/>
              </a:path>
            </a:pathLst>
          </a:cu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5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41455" y="257175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半导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体材料</a:t>
            </a:r>
            <a:r>
              <a:rPr lang="en-US" altLang="zh-CN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人类科技发展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723746" y="1430909"/>
            <a:ext cx="8744509" cy="5080719"/>
            <a:chOff x="1723746" y="1430909"/>
            <a:chExt cx="8744509" cy="5080719"/>
          </a:xfrm>
        </p:grpSpPr>
        <p:pic>
          <p:nvPicPr>
            <p:cNvPr id="5" name="Image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5881" y="1441602"/>
              <a:ext cx="7828382" cy="4803941"/>
            </a:xfrm>
            <a:prstGeom prst="rect">
              <a:avLst/>
            </a:prstGeom>
            <a:noFill/>
          </p:spPr>
        </p:pic>
        <p:sp>
          <p:nvSpPr>
            <p:cNvPr id="6" name="Text Box45"/>
            <p:cNvSpPr txBox="1"/>
            <p:nvPr/>
          </p:nvSpPr>
          <p:spPr>
            <a:xfrm rot="16200000">
              <a:off x="1277774" y="3495523"/>
              <a:ext cx="1145006" cy="25306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993"/>
                </a:lnSpc>
              </a:pPr>
              <a:r>
                <a:rPr lang="en-US" altLang="zh-CN" sz="1800" spc="-14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Time</a:t>
              </a:r>
              <a:r>
                <a:rPr lang="en-US" altLang="zh-CN" sz="1800" spc="-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8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(year)</a:t>
              </a:r>
              <a:endParaRPr lang="en-US" altLang="zh-CN" sz="18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7" name="Text Box46"/>
            <p:cNvSpPr txBox="1"/>
            <p:nvPr/>
          </p:nvSpPr>
          <p:spPr>
            <a:xfrm>
              <a:off x="6433643" y="5199761"/>
              <a:ext cx="1066292" cy="412496"/>
            </a:xfrm>
            <a:prstGeom prst="rect">
              <a:avLst/>
            </a:prstGeom>
            <a:ln w="12700">
              <a:solidFill>
                <a:srgbClr val="2F528F"/>
              </a:solidFill>
            </a:ln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533"/>
                </a:lnSpc>
              </a:pPr>
              <a:endParaRPr/>
            </a:p>
            <a:p>
              <a:pPr marL="127254" algn="l" rtl="0">
                <a:lnSpc>
                  <a:spcPts val="2092"/>
                </a:lnSpc>
              </a:pP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信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息</a:t>
              </a: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时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代</a:t>
              </a:r>
              <a:endParaRPr lang="en-US" altLang="zh-CN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8" name="Text Box47"/>
            <p:cNvSpPr txBox="1"/>
            <p:nvPr/>
          </p:nvSpPr>
          <p:spPr>
            <a:xfrm>
              <a:off x="3923615" y="1430909"/>
              <a:ext cx="1098296" cy="537464"/>
            </a:xfrm>
            <a:prstGeom prst="rect">
              <a:avLst/>
            </a:prstGeom>
            <a:ln w="12700">
              <a:solidFill>
                <a:srgbClr val="2F528F"/>
              </a:solidFill>
            </a:ln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48"/>
                </a:lnSpc>
              </a:pPr>
              <a:endParaRPr/>
            </a:p>
            <a:p>
              <a:pPr marL="144018" algn="l" rtl="0">
                <a:lnSpc>
                  <a:spcPts val="2092"/>
                </a:lnSpc>
              </a:pP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半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导</a:t>
              </a: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体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照</a:t>
              </a:r>
              <a:endParaRPr lang="en-US" altLang="zh-CN" sz="1600">
                <a:latin typeface="微软雅黑"/>
                <a:ea typeface="微软雅黑"/>
                <a:cs typeface="微软雅黑"/>
              </a:endParaRPr>
            </a:p>
            <a:p>
              <a:pPr marL="244602" algn="l" rtl="0">
                <a:lnSpc>
                  <a:spcPts val="1932"/>
                </a:lnSpc>
              </a:pP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明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时</a:t>
              </a: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代</a:t>
              </a:r>
              <a:endParaRPr lang="en-US" altLang="zh-CN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" name="Text Box48"/>
            <p:cNvSpPr txBox="1"/>
            <p:nvPr/>
          </p:nvSpPr>
          <p:spPr>
            <a:xfrm>
              <a:off x="2870531" y="3430397"/>
              <a:ext cx="721868" cy="537464"/>
            </a:xfrm>
            <a:prstGeom prst="rect">
              <a:avLst/>
            </a:prstGeom>
            <a:ln w="12700">
              <a:solidFill>
                <a:srgbClr val="2F528F"/>
              </a:solidFill>
            </a:ln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65"/>
                </a:lnSpc>
              </a:pPr>
              <a:endParaRPr/>
            </a:p>
            <a:p>
              <a:pPr marL="158115" algn="l" rtl="0">
                <a:lnSpc>
                  <a:spcPts val="2092"/>
                </a:lnSpc>
              </a:pP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清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洁</a:t>
              </a:r>
              <a:endParaRPr lang="en-US" altLang="zh-CN" sz="1600">
                <a:latin typeface="微软雅黑"/>
                <a:ea typeface="微软雅黑"/>
                <a:cs typeface="微软雅黑"/>
              </a:endParaRPr>
            </a:p>
            <a:p>
              <a:pPr marL="158115" algn="l" rtl="0">
                <a:lnSpc>
                  <a:spcPts val="1920"/>
                </a:lnSpc>
              </a:pPr>
              <a:r>
                <a:rPr lang="en-US" altLang="zh-CN" sz="1600" b="1" spc="0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能</a:t>
              </a:r>
              <a:r>
                <a:rPr lang="en-US" altLang="zh-CN" sz="1600" b="1" spc="-8" dirty="0">
                  <a:solidFill>
                    <a:srgbClr val="0033CC"/>
                  </a:solidFill>
                  <a:latin typeface="微软雅黑"/>
                  <a:ea typeface="微软雅黑"/>
                  <a:cs typeface="微软雅黑"/>
                </a:rPr>
                <a:t>源</a:t>
              </a:r>
              <a:endParaRPr lang="en-US" altLang="zh-CN" sz="16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Text Box50"/>
            <p:cNvSpPr txBox="1"/>
            <p:nvPr/>
          </p:nvSpPr>
          <p:spPr>
            <a:xfrm>
              <a:off x="2095069" y="1969902"/>
              <a:ext cx="39700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2020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1" name="Text Box51"/>
            <p:cNvSpPr txBox="1"/>
            <p:nvPr/>
          </p:nvSpPr>
          <p:spPr>
            <a:xfrm>
              <a:off x="2090497" y="2823977"/>
              <a:ext cx="39700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2010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2" name="Text Box52"/>
            <p:cNvSpPr txBox="1"/>
            <p:nvPr/>
          </p:nvSpPr>
          <p:spPr>
            <a:xfrm>
              <a:off x="2807920" y="2627127"/>
              <a:ext cx="929640" cy="456600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71"/>
                </a:lnSpc>
              </a:pPr>
              <a:r>
                <a:rPr lang="en-US" altLang="zh-CN" sz="1400" spc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AlGaN</a:t>
              </a:r>
            </a:p>
            <a:p>
              <a:pPr algn="l" rtl="0">
                <a:lnSpc>
                  <a:spcPts val="1571"/>
                </a:lnSpc>
              </a:pPr>
              <a:r>
                <a:rPr lang="en-US" altLang="zh-CN" sz="1400" spc="0" smtClean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紫</a:t>
              </a:r>
              <a:r>
                <a:rPr lang="en-US" altLang="zh-CN" sz="1400" spc="8" smtClean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外</a:t>
              </a:r>
              <a:r>
                <a:rPr lang="en-US" altLang="zh-CN" sz="1400" spc="0" smtClean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激光器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13" name="Text Box53"/>
            <p:cNvSpPr txBox="1"/>
            <p:nvPr/>
          </p:nvSpPr>
          <p:spPr>
            <a:xfrm>
              <a:off x="3914725" y="2989204"/>
              <a:ext cx="1402803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InGaN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大</a:t>
              </a:r>
              <a:r>
                <a:rPr lang="en-US" altLang="zh-CN" sz="1400" spc="9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功</a:t>
              </a:r>
              <a:r>
                <a:rPr lang="en-US" altLang="zh-CN" sz="1400" spc="-5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率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LED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4" name="Text Box54"/>
            <p:cNvSpPr txBox="1"/>
            <p:nvPr/>
          </p:nvSpPr>
          <p:spPr>
            <a:xfrm>
              <a:off x="8736281" y="2609728"/>
              <a:ext cx="1643074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b="1" spc="4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</a:rPr>
                <a:t>GaN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b="1" spc="11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第</a:t>
              </a:r>
              <a:r>
                <a:rPr lang="en-US" altLang="zh-CN" sz="1400" b="1" spc="-8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三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代</a:t>
              </a:r>
              <a:r>
                <a:rPr lang="en-US" altLang="zh-CN" sz="1400" b="1" spc="5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半</a:t>
              </a:r>
              <a:r>
                <a:rPr lang="en-US" altLang="zh-CN" sz="1400" b="1" spc="-15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导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体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15" name="Text Box55"/>
            <p:cNvSpPr txBox="1"/>
            <p:nvPr/>
          </p:nvSpPr>
          <p:spPr>
            <a:xfrm>
              <a:off x="2090497" y="3687831"/>
              <a:ext cx="39700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1990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6" name="Text Box56"/>
            <p:cNvSpPr txBox="1"/>
            <p:nvPr/>
          </p:nvSpPr>
          <p:spPr>
            <a:xfrm>
              <a:off x="3873196" y="3297305"/>
              <a:ext cx="1592961" cy="465612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833"/>
                </a:lnSpc>
              </a:pPr>
              <a:r>
                <a:rPr lang="en-US" altLang="zh-CN" sz="1400" spc="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InGaN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蓝</a:t>
              </a:r>
              <a:r>
                <a:rPr lang="en-US" altLang="zh-CN" sz="1400" spc="6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光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激光</a:t>
              </a:r>
              <a:r>
                <a:rPr lang="en-US" altLang="zh-CN" sz="1400" spc="6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器</a:t>
              </a:r>
              <a:r>
                <a:rPr lang="en-US" altLang="zh-CN" sz="1400" spc="-6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lang="en-US" altLang="zh-CN" sz="1400" spc="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InGaN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6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发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光二</a:t>
              </a:r>
              <a:r>
                <a:rPr lang="en-US" altLang="zh-CN" sz="1400" spc="6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极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管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17" name="Text Box57"/>
            <p:cNvSpPr txBox="1"/>
            <p:nvPr/>
          </p:nvSpPr>
          <p:spPr>
            <a:xfrm>
              <a:off x="5618176" y="3473454"/>
              <a:ext cx="1394460" cy="397375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6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太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赫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兹源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-GaAs</a:t>
              </a:r>
              <a:r>
                <a:rPr lang="en-US" altLang="zh-CN" sz="1400" spc="1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-1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量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子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级联激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光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器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18" name="Text Box58"/>
            <p:cNvSpPr txBox="1"/>
            <p:nvPr/>
          </p:nvSpPr>
          <p:spPr>
            <a:xfrm>
              <a:off x="7229679" y="3263134"/>
              <a:ext cx="751331" cy="178308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40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射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频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器件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19" name="Text Box59"/>
            <p:cNvSpPr txBox="1"/>
            <p:nvPr/>
          </p:nvSpPr>
          <p:spPr>
            <a:xfrm>
              <a:off x="7229679" y="3471042"/>
              <a:ext cx="1114844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-GaN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HEMT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20" name="Text Box60"/>
            <p:cNvSpPr txBox="1"/>
            <p:nvPr/>
          </p:nvSpPr>
          <p:spPr>
            <a:xfrm>
              <a:off x="7131254" y="3787389"/>
              <a:ext cx="751332" cy="178309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40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射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频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器件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1" name="Text Box61"/>
            <p:cNvSpPr txBox="1"/>
            <p:nvPr/>
          </p:nvSpPr>
          <p:spPr>
            <a:xfrm>
              <a:off x="8755457" y="3760983"/>
              <a:ext cx="1712798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b="1" spc="2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</a:rPr>
                <a:t>GaAs</a:t>
              </a:r>
              <a:r>
                <a:rPr lang="en-US" altLang="zh-CN" sz="1400" b="1" spc="8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b="1" spc="6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第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二代</a:t>
              </a:r>
              <a:r>
                <a:rPr lang="en-US" altLang="zh-CN" sz="1400" b="1" spc="-11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半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导</a:t>
              </a:r>
              <a:r>
                <a:rPr lang="en-US" altLang="zh-CN" sz="1400" b="1" spc="5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体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2" name="Text Box62"/>
            <p:cNvSpPr txBox="1"/>
            <p:nvPr/>
          </p:nvSpPr>
          <p:spPr>
            <a:xfrm>
              <a:off x="7131254" y="3995043"/>
              <a:ext cx="1184948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-GaAs</a:t>
              </a:r>
              <a:r>
                <a:rPr lang="en-US" altLang="zh-CN" sz="1400" spc="1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-13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H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EMT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23" name="Text Box63"/>
            <p:cNvSpPr txBox="1"/>
            <p:nvPr/>
          </p:nvSpPr>
          <p:spPr>
            <a:xfrm>
              <a:off x="4394150" y="4213611"/>
              <a:ext cx="1156716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GaAs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探测器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4" name="Text Box64"/>
            <p:cNvSpPr txBox="1"/>
            <p:nvPr/>
          </p:nvSpPr>
          <p:spPr>
            <a:xfrm>
              <a:off x="2090497" y="4551286"/>
              <a:ext cx="397155" cy="197724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7"/>
                </a:lnSpc>
              </a:pPr>
              <a:r>
                <a:rPr lang="en-US" altLang="zh-CN" sz="1400" spc="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1970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25" name="Text Box65"/>
            <p:cNvSpPr txBox="1"/>
            <p:nvPr/>
          </p:nvSpPr>
          <p:spPr>
            <a:xfrm>
              <a:off x="2803348" y="4718309"/>
              <a:ext cx="1081151" cy="48974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indent="358775" algn="l" rtl="0">
                <a:lnSpc>
                  <a:spcPts val="1928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Si</a:t>
              </a:r>
              <a:r>
                <a:rPr lang="en-US" altLang="zh-CN" sz="1400" spc="12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探</a:t>
              </a:r>
              <a:r>
                <a:rPr lang="en-US" altLang="zh-CN" sz="1400" spc="-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测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器</a:t>
              </a:r>
              <a:r>
                <a:rPr lang="en-US" altLang="zh-CN" sz="140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 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Si</a:t>
              </a:r>
              <a:r>
                <a:rPr lang="en-US" altLang="zh-CN" sz="1400" spc="12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太</a:t>
              </a:r>
              <a:r>
                <a:rPr lang="en-US" altLang="zh-CN" sz="1400" spc="-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阳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能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电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池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6" name="Text Box66"/>
            <p:cNvSpPr txBox="1"/>
            <p:nvPr/>
          </p:nvSpPr>
          <p:spPr>
            <a:xfrm>
              <a:off x="4386149" y="4429384"/>
              <a:ext cx="151333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GaAs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太阳能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电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池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7" name="Text Box67"/>
            <p:cNvSpPr txBox="1"/>
            <p:nvPr/>
          </p:nvSpPr>
          <p:spPr>
            <a:xfrm>
              <a:off x="4394150" y="4842388"/>
              <a:ext cx="151333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GaAs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发光二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极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管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8" name="Text Box68"/>
            <p:cNvSpPr txBox="1"/>
            <p:nvPr/>
          </p:nvSpPr>
          <p:spPr>
            <a:xfrm>
              <a:off x="6899606" y="4759067"/>
              <a:ext cx="751331" cy="178308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40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信</a:t>
              </a:r>
              <a:r>
                <a:rPr lang="en-US" altLang="zh-CN" sz="1400" spc="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息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时代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29" name="Text Box69"/>
            <p:cNvSpPr txBox="1"/>
            <p:nvPr/>
          </p:nvSpPr>
          <p:spPr>
            <a:xfrm>
              <a:off x="8880807" y="5058161"/>
              <a:ext cx="1436678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b="1" spc="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</a:rPr>
                <a:t>Si</a:t>
              </a:r>
              <a:r>
                <a:rPr lang="en-US" altLang="zh-CN" sz="1400" b="1" spc="11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基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第</a:t>
              </a:r>
              <a:r>
                <a:rPr lang="en-US" altLang="zh-CN" sz="1400" b="1" spc="7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一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代</a:t>
              </a:r>
              <a:r>
                <a:rPr lang="en-US" altLang="zh-CN" sz="1400" b="1" spc="-6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半</a:t>
              </a:r>
              <a:r>
                <a:rPr lang="en-US" altLang="zh-CN" sz="1400" b="1" spc="0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导</a:t>
              </a:r>
              <a:r>
                <a:rPr lang="en-US" altLang="zh-CN" sz="1400" b="1" spc="5" dirty="0">
                  <a:solidFill>
                    <a:srgbClr val="FF0000"/>
                  </a:solidFill>
                  <a:latin typeface="宋体"/>
                  <a:ea typeface="宋体"/>
                  <a:cs typeface="宋体"/>
                </a:rPr>
                <a:t>体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30" name="Text Box70"/>
            <p:cNvSpPr txBox="1"/>
            <p:nvPr/>
          </p:nvSpPr>
          <p:spPr>
            <a:xfrm>
              <a:off x="2053921" y="5417190"/>
              <a:ext cx="397002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1940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1" name="Text Box71"/>
            <p:cNvSpPr txBox="1"/>
            <p:nvPr/>
          </p:nvSpPr>
          <p:spPr>
            <a:xfrm>
              <a:off x="4097224" y="5274315"/>
              <a:ext cx="722376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Si</a:t>
              </a:r>
              <a:r>
                <a:rPr lang="en-US" altLang="zh-CN" sz="1400" spc="12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晶</a:t>
              </a:r>
              <a:r>
                <a:rPr lang="en-US" altLang="zh-CN" sz="1400" spc="-8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体</a:t>
              </a:r>
              <a:r>
                <a:rPr lang="en-US" altLang="zh-CN" sz="1400" spc="0" dirty="0">
                  <a:solidFill>
                    <a:srgbClr val="000000"/>
                  </a:solidFill>
                  <a:latin typeface="宋体"/>
                  <a:ea typeface="宋体"/>
                  <a:cs typeface="宋体"/>
                </a:rPr>
                <a:t>管</a:t>
              </a:r>
              <a:endParaRPr lang="en-US" altLang="zh-CN" sz="1400">
                <a:latin typeface="宋体"/>
                <a:ea typeface="宋体"/>
                <a:cs typeface="宋体"/>
              </a:endParaRPr>
            </a:p>
          </p:txBody>
        </p:sp>
        <p:sp>
          <p:nvSpPr>
            <p:cNvPr id="32" name="Text Box72"/>
            <p:cNvSpPr txBox="1"/>
            <p:nvPr/>
          </p:nvSpPr>
          <p:spPr>
            <a:xfrm>
              <a:off x="3674822" y="5507741"/>
              <a:ext cx="544495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-8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Visible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3" name="Text Box73"/>
            <p:cNvSpPr txBox="1"/>
            <p:nvPr/>
          </p:nvSpPr>
          <p:spPr>
            <a:xfrm>
              <a:off x="2809444" y="5775965"/>
              <a:ext cx="931632" cy="218113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717"/>
                </a:lnSpc>
              </a:pP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X</a:t>
              </a: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400" spc="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ray</a:t>
              </a:r>
              <a:r>
                <a:rPr lang="en-US" altLang="zh-CN" sz="1400" spc="150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400" spc="0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UV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4" name="Text Box74"/>
            <p:cNvSpPr txBox="1"/>
            <p:nvPr/>
          </p:nvSpPr>
          <p:spPr>
            <a:xfrm>
              <a:off x="4894276" y="5796691"/>
              <a:ext cx="4560261" cy="197387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Infrared</a:t>
              </a:r>
              <a:r>
                <a:rPr lang="en-US" altLang="zh-CN" sz="1400" spc="990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400" spc="3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Microwave</a:t>
              </a:r>
              <a:r>
                <a:rPr lang="en-US" altLang="zh-CN" sz="1400" spc="7421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400" spc="4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Radio</a:t>
              </a:r>
              <a:r>
                <a:rPr lang="en-US" altLang="zh-CN" sz="1400" spc="-2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 </a:t>
              </a:r>
              <a:r>
                <a:rPr lang="en-US" altLang="zh-CN" sz="1400" spc="2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wave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5" name="Text Box75"/>
            <p:cNvSpPr txBox="1"/>
            <p:nvPr/>
          </p:nvSpPr>
          <p:spPr>
            <a:xfrm>
              <a:off x="2738197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6" name="Text Box76"/>
            <p:cNvSpPr txBox="1"/>
            <p:nvPr/>
          </p:nvSpPr>
          <p:spPr>
            <a:xfrm>
              <a:off x="2918029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-9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7" name="Text Box77"/>
            <p:cNvSpPr txBox="1"/>
            <p:nvPr/>
          </p:nvSpPr>
          <p:spPr>
            <a:xfrm>
              <a:off x="3314523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8" name="Text Box78"/>
            <p:cNvSpPr txBox="1"/>
            <p:nvPr/>
          </p:nvSpPr>
          <p:spPr>
            <a:xfrm>
              <a:off x="3494355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-8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9" name="Text Box79"/>
            <p:cNvSpPr txBox="1"/>
            <p:nvPr/>
          </p:nvSpPr>
          <p:spPr>
            <a:xfrm>
              <a:off x="3890849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0" name="Text Box80"/>
            <p:cNvSpPr txBox="1"/>
            <p:nvPr/>
          </p:nvSpPr>
          <p:spPr>
            <a:xfrm>
              <a:off x="4070681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-7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1" name="Text Box81"/>
            <p:cNvSpPr txBox="1"/>
            <p:nvPr/>
          </p:nvSpPr>
          <p:spPr>
            <a:xfrm>
              <a:off x="4465397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2" name="Text Box82"/>
            <p:cNvSpPr txBox="1"/>
            <p:nvPr/>
          </p:nvSpPr>
          <p:spPr>
            <a:xfrm>
              <a:off x="4645229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-6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3" name="Text Box83"/>
            <p:cNvSpPr txBox="1"/>
            <p:nvPr/>
          </p:nvSpPr>
          <p:spPr>
            <a:xfrm>
              <a:off x="5041850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4" name="Text Box84"/>
            <p:cNvSpPr txBox="1"/>
            <p:nvPr/>
          </p:nvSpPr>
          <p:spPr>
            <a:xfrm>
              <a:off x="5221682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-5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5" name="Text Box85"/>
            <p:cNvSpPr txBox="1"/>
            <p:nvPr/>
          </p:nvSpPr>
          <p:spPr>
            <a:xfrm>
              <a:off x="5618176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6" name="Text Box86"/>
            <p:cNvSpPr txBox="1"/>
            <p:nvPr/>
          </p:nvSpPr>
          <p:spPr>
            <a:xfrm>
              <a:off x="5798008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-4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7" name="Text Box87"/>
            <p:cNvSpPr txBox="1"/>
            <p:nvPr/>
          </p:nvSpPr>
          <p:spPr>
            <a:xfrm>
              <a:off x="6194629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8" name="Text Box88"/>
            <p:cNvSpPr txBox="1"/>
            <p:nvPr/>
          </p:nvSpPr>
          <p:spPr>
            <a:xfrm>
              <a:off x="6374461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-3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49" name="Text Box89"/>
            <p:cNvSpPr txBox="1"/>
            <p:nvPr/>
          </p:nvSpPr>
          <p:spPr>
            <a:xfrm>
              <a:off x="6770955" y="6314242"/>
              <a:ext cx="217171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0" name="Text Box90"/>
            <p:cNvSpPr txBox="1"/>
            <p:nvPr/>
          </p:nvSpPr>
          <p:spPr>
            <a:xfrm>
              <a:off x="6950787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-2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1" name="Text Box91"/>
            <p:cNvSpPr txBox="1"/>
            <p:nvPr/>
          </p:nvSpPr>
          <p:spPr>
            <a:xfrm>
              <a:off x="7347282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2" name="Text Box92"/>
            <p:cNvSpPr txBox="1"/>
            <p:nvPr/>
          </p:nvSpPr>
          <p:spPr>
            <a:xfrm>
              <a:off x="7527113" y="6313859"/>
              <a:ext cx="137160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6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-1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3" name="Text Box93"/>
            <p:cNvSpPr txBox="1"/>
            <p:nvPr/>
          </p:nvSpPr>
          <p:spPr>
            <a:xfrm>
              <a:off x="7923353" y="6314242"/>
              <a:ext cx="217171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4" name="Text Box94"/>
            <p:cNvSpPr txBox="1"/>
            <p:nvPr/>
          </p:nvSpPr>
          <p:spPr>
            <a:xfrm>
              <a:off x="8103186" y="6313859"/>
              <a:ext cx="97536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0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5" name="Text Box95"/>
            <p:cNvSpPr txBox="1"/>
            <p:nvPr/>
          </p:nvSpPr>
          <p:spPr>
            <a:xfrm>
              <a:off x="8571435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6" name="Text Box96"/>
            <p:cNvSpPr txBox="1"/>
            <p:nvPr/>
          </p:nvSpPr>
          <p:spPr>
            <a:xfrm>
              <a:off x="8751267" y="6313859"/>
              <a:ext cx="97536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7" name="Text Box97"/>
            <p:cNvSpPr txBox="1"/>
            <p:nvPr/>
          </p:nvSpPr>
          <p:spPr>
            <a:xfrm>
              <a:off x="9187385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8" name="Text Box98"/>
            <p:cNvSpPr txBox="1"/>
            <p:nvPr/>
          </p:nvSpPr>
          <p:spPr>
            <a:xfrm>
              <a:off x="9367217" y="6313859"/>
              <a:ext cx="97536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2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59" name="Text Box99"/>
            <p:cNvSpPr txBox="1"/>
            <p:nvPr/>
          </p:nvSpPr>
          <p:spPr>
            <a:xfrm>
              <a:off x="9803461" y="6314242"/>
              <a:ext cx="217170" cy="197386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554"/>
                </a:lnSpc>
              </a:pPr>
              <a:r>
                <a:rPr lang="en-US" altLang="zh-CN" sz="1400" spc="5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10</a:t>
              </a:r>
              <a:endParaRPr lang="en-US" altLang="zh-CN" sz="14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60" name="Text Box100"/>
            <p:cNvSpPr txBox="1"/>
            <p:nvPr/>
          </p:nvSpPr>
          <p:spPr>
            <a:xfrm>
              <a:off x="9983293" y="6313859"/>
              <a:ext cx="97536" cy="131591"/>
            </a:xfrm>
            <a:prstGeom prst="rect">
              <a:avLst/>
            </a:prstGeom>
          </p:spPr>
          <p:txBody>
            <a:bodyPr wrap="square" lIns="0" tIns="0" rIns="0" rtlCol="0">
              <a:spAutoFit/>
            </a:bodyPr>
            <a:lstStyle/>
            <a:p>
              <a:pPr algn="l">
                <a:lnSpc>
                  <a:spcPts val="0"/>
                </a:lnSpc>
              </a:pPr>
              <a:endParaRPr/>
            </a:p>
            <a:p>
              <a:pPr algn="l" rtl="0">
                <a:lnSpc>
                  <a:spcPts val="1036"/>
                </a:lnSpc>
              </a:pPr>
              <a:r>
                <a:rPr lang="en-US" altLang="zh-CN" sz="950" spc="-7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rPr>
                <a:t>3</a:t>
              </a:r>
              <a:endParaRPr lang="en-US" altLang="zh-CN" sz="950">
                <a:latin typeface="Times New Roman"/>
                <a:ea typeface="Times New Roman"/>
                <a:cs typeface="Times New Roman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5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05" y="1157257"/>
            <a:ext cx="10495238" cy="56095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67377" y="25717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半导体中的缺陷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8291"/>
          <a:stretch/>
        </p:blipFill>
        <p:spPr>
          <a:xfrm>
            <a:off x="434058" y="1657651"/>
            <a:ext cx="8548017" cy="418485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9168464" y="1892704"/>
            <a:ext cx="2566336" cy="3853613"/>
            <a:chOff x="6096000" y="144850"/>
            <a:chExt cx="4470661" cy="6713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r="57946"/>
            <a:stretch/>
          </p:blipFill>
          <p:spPr>
            <a:xfrm>
              <a:off x="6491288" y="144850"/>
              <a:ext cx="3680087" cy="335657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48911"/>
            <a:stretch/>
          </p:blipFill>
          <p:spPr>
            <a:xfrm>
              <a:off x="6096000" y="3501425"/>
              <a:ext cx="4470661" cy="335657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5182930" y="25717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缺陷种类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784D4A-4C5B-B3A5-EA9D-CFFCD0B9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12877" r="73349" b="15231"/>
          <a:stretch/>
        </p:blipFill>
        <p:spPr>
          <a:xfrm>
            <a:off x="11146971" y="21908"/>
            <a:ext cx="1045029" cy="10363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67145"/>
            <a:ext cx="640935" cy="384561"/>
          </a:xfrm>
          <a:prstGeom prst="rect">
            <a:avLst/>
          </a:prstGeom>
          <a:solidFill>
            <a:srgbClr val="014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734912"/>
            <a:ext cx="640935" cy="1709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76380" y="321053"/>
            <a:ext cx="5039241" cy="584775"/>
            <a:chOff x="1381125" y="359318"/>
            <a:chExt cx="5039241" cy="584775"/>
          </a:xfrm>
        </p:grpSpPr>
        <p:sp>
          <p:nvSpPr>
            <p:cNvPr id="2" name="文本框 1"/>
            <p:cNvSpPr txBox="1"/>
            <p:nvPr/>
          </p:nvSpPr>
          <p:spPr>
            <a:xfrm>
              <a:off x="1381125" y="359318"/>
              <a:ext cx="1418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第二节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52750" y="359318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smtClean="0">
                  <a:solidFill>
                    <a:srgbClr val="0141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缺陷计算相关理论</a:t>
              </a:r>
              <a:endParaRPr lang="zh-CN" altLang="en-US" sz="32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53573" y="1905506"/>
            <a:ext cx="42242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缺陷的电子结构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形成能与跃迁能级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位形坐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标与光学转变能级</a:t>
            </a:r>
            <a:endParaRPr lang="en-US" altLang="zh-CN" sz="2400" b="1" smtClean="0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载流</a:t>
            </a:r>
            <a:r>
              <a:rPr lang="zh-CN" altLang="en-US" sz="2400" b="1" smtClean="0">
                <a:solidFill>
                  <a:srgbClr val="01419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子浓度与费米能级针扎</a:t>
            </a:r>
            <a:endParaRPr lang="zh-CN" altLang="en-US" sz="2400" b="1">
              <a:solidFill>
                <a:srgbClr val="0141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5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48335" y="1714110"/>
            <a:ext cx="10536461" cy="4200225"/>
            <a:chOff x="447981" y="1400475"/>
            <a:chExt cx="12734086" cy="50762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981" y="1400475"/>
              <a:ext cx="4895238" cy="4800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219" y="1676755"/>
              <a:ext cx="7838848" cy="480000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561766" y="257175"/>
            <a:ext cx="3068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</a:rPr>
              <a:t>缺</a:t>
            </a:r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陷的电子结构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5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973738" y="257175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mtClean="0">
                <a:latin typeface="宋体" panose="02010600030101010101" pitchFamily="2" charset="-122"/>
                <a:ea typeface="宋体" panose="02010600030101010101" pitchFamily="2" charset="-122"/>
              </a:rPr>
              <a:t>缺陷形成能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CE8429-41F4-4E0C-ACA4-5ABBCE41230E}"/>
                  </a:ext>
                </a:extLst>
              </p:cNvPr>
              <p:cNvSpPr txBox="1"/>
              <p:nvPr/>
            </p:nvSpPr>
            <p:spPr>
              <a:xfrm>
                <a:off x="1925320" y="2052099"/>
                <a:ext cx="8341360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h𝑜𝑠𝑡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𝑉𝐵𝑀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h𝑜𝑠𝑡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BCE8429-41F4-4E0C-ACA4-5ABBCE412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320" y="2052099"/>
                <a:ext cx="8341360" cy="763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/>
              <p:nvPr/>
            </p:nvSpPr>
            <p:spPr>
              <a:xfrm>
                <a:off x="884703" y="1344080"/>
                <a:ext cx="6096000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在理论计算中，缺陷形成能</a:t>
                </a:r>
                <a14:m>
                  <m:oMath xmlns:m="http://schemas.openxmlformats.org/officeDocument/2006/math"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</a:t>
                </a:r>
                <a:r>
                  <a:rPr lang="zh-CN" altLang="zh-CN" sz="1800" smtClean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示为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endParaRPr lang="zh-CN" altLang="en-US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403A334-C9CF-4EAD-B472-BF27B19D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3" y="1344080"/>
                <a:ext cx="6096000" cy="391582"/>
              </a:xfrm>
              <a:prstGeom prst="rect">
                <a:avLst/>
              </a:prstGeom>
              <a:blipFill>
                <a:blip r:embed="rId3"/>
                <a:stretch>
                  <a:fillRect l="-800"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334303"/>
                  </p:ext>
                </p:extLst>
              </p:nvPr>
            </p:nvGraphicFramePr>
            <p:xfrm>
              <a:off x="1227603" y="3091392"/>
              <a:ext cx="5189072" cy="2528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4902">
                      <a:extLst>
                        <a:ext uri="{9D8B030D-6E8A-4147-A177-3AD203B41FA5}">
                          <a16:colId xmlns:a16="http://schemas.microsoft.com/office/drawing/2014/main" val="2306564265"/>
                        </a:ext>
                      </a:extLst>
                    </a:gridCol>
                    <a:gridCol w="3784170">
                      <a:extLst>
                        <a:ext uri="{9D8B030D-6E8A-4147-A177-3AD203B41FA5}">
                          <a16:colId xmlns:a16="http://schemas.microsoft.com/office/drawing/2014/main" val="1211621720"/>
                        </a:ext>
                      </a:extLst>
                    </a:gridCol>
                  </a:tblGrid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700" b="0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zh-CN" altLang="en-US" sz="1700" b="0" i="1" baseline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700" b="0" i="1" baseline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zh-CN" altLang="en-US" sz="1700" b="0" i="1" baseline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sz="1700" b="0" i="1" baseline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700" b="0" i="1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="0" baseline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缺陷超胞的能量</a:t>
                          </a:r>
                          <a:endParaRPr lang="zh-CN" altLang="en-US" sz="1700" b="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1200433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700" i="1" baseline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zh-CN" altLang="en-US" sz="1700" i="1" baseline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h𝑜𝑠𝑡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完美超胞的能量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9571519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700" i="1" baseline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元素化学势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9698256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700" i="1" baseline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相关元素稳定单质的能量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9223625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700" i="1" baseline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形成缺陷时移除或者添加的原子数目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8653952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700" i="1" baseline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费米能级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8782812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en-US" sz="1700" i="1" baseline="0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𝑉𝐵𝑀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en-US" sz="1700" i="1" baseline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1700" i="1" baseline="0">
                                        <a:latin typeface="Cambria Math" panose="02040503050406030204" pitchFamily="18" charset="0"/>
                                      </a:rPr>
                                      <m:t>h𝑜𝑠𝑡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CN" altLang="en-US" sz="1700" i="1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89061" marR="89061" marT="44531" marB="44531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完美超胞的价带顶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87131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1334303"/>
                  </p:ext>
                </p:extLst>
              </p:nvPr>
            </p:nvGraphicFramePr>
            <p:xfrm>
              <a:off x="1227603" y="3091392"/>
              <a:ext cx="5189072" cy="2528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4902">
                      <a:extLst>
                        <a:ext uri="{9D8B030D-6E8A-4147-A177-3AD203B41FA5}">
                          <a16:colId xmlns:a16="http://schemas.microsoft.com/office/drawing/2014/main" val="2306564265"/>
                        </a:ext>
                      </a:extLst>
                    </a:gridCol>
                    <a:gridCol w="3784170">
                      <a:extLst>
                        <a:ext uri="{9D8B030D-6E8A-4147-A177-3AD203B41FA5}">
                          <a16:colId xmlns:a16="http://schemas.microsoft.com/office/drawing/2014/main" val="1211621720"/>
                        </a:ext>
                      </a:extLst>
                    </a:gridCol>
                  </a:tblGrid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33" t="-5085" r="-269697" b="-6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="0" baseline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缺陷超胞的能量</a:t>
                          </a:r>
                          <a:endParaRPr lang="zh-CN" altLang="en-US" sz="1700" b="0" baseline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1200433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433" t="-103333" r="-269697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完美超胞的能量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99571519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blipFill>
                          <a:blip r:embed="rId4"/>
                          <a:stretch>
                            <a:fillRect l="-433" t="-206780" r="-269697" b="-4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元素化学势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19698256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blipFill>
                          <a:blip r:embed="rId4"/>
                          <a:stretch>
                            <a:fillRect l="-433" t="-306780" r="-269697" b="-3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相关元素稳定单质的能量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9223625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blipFill>
                          <a:blip r:embed="rId4"/>
                          <a:stretch>
                            <a:fillRect l="-433" t="-406780" r="-269697" b="-2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形成缺陷时移除或者添加的原子数目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8653952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blipFill>
                          <a:blip r:embed="rId4"/>
                          <a:stretch>
                            <a:fillRect l="-433" t="-498333" r="-269697" b="-1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费米能级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8782812"/>
                      </a:ext>
                    </a:extLst>
                  </a:tr>
                  <a:tr h="36119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61" marR="89061" marT="44531" marB="44531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33" t="-608475" r="-269697" b="-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CN" altLang="en-US" sz="1700" baseline="0" smtClean="0"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</a:rPr>
                            <a:t>完美超胞的价带顶</a:t>
                          </a:r>
                          <a:endParaRPr lang="zh-CN" altLang="en-US" sz="1700" baseline="0">
                            <a:latin typeface="Times New Roman" panose="02020603050405020304" pitchFamily="18" charset="0"/>
                            <a:ea typeface="微软雅黑" panose="020B0503020204020204" pitchFamily="34" charset="-122"/>
                          </a:endParaRPr>
                        </a:p>
                      </a:txBody>
                      <a:tcPr marL="89061" marR="89061" marT="44531" marB="44531" anchor="ctr"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87131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60778" t="3672" b="29055"/>
          <a:stretch/>
        </p:blipFill>
        <p:spPr>
          <a:xfrm>
            <a:off x="7810560" y="3091392"/>
            <a:ext cx="3379441" cy="267123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1C110-9036-4445-B2CB-057C66BBF5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0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1697</Words>
  <Application>Microsoft Office PowerPoint</Application>
  <PresentationFormat>宽屏</PresentationFormat>
  <Paragraphs>353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等线</vt:lpstr>
      <vt:lpstr>等线 Light</vt:lpstr>
      <vt:lpstr>方正清刻本悦宋简体</vt:lpstr>
      <vt:lpstr>黑体</vt:lpstr>
      <vt:lpstr>华文新魏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AxMath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Tingxi Chen</dc:creator>
  <cp:lastModifiedBy>Tingxi Chen</cp:lastModifiedBy>
  <cp:revision>144</cp:revision>
  <dcterms:created xsi:type="dcterms:W3CDTF">2023-11-04T11:03:47Z</dcterms:created>
  <dcterms:modified xsi:type="dcterms:W3CDTF">2023-11-06T13:17:14Z</dcterms:modified>
</cp:coreProperties>
</file>